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</p:sldMasterIdLst>
  <p:notesMasterIdLst>
    <p:notesMasterId r:id="rId54"/>
  </p:notesMasterIdLst>
  <p:sldIdLst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92" r:id="rId14"/>
    <p:sldId id="293" r:id="rId15"/>
    <p:sldId id="267" r:id="rId16"/>
    <p:sldId id="294" r:id="rId17"/>
    <p:sldId id="268" r:id="rId18"/>
    <p:sldId id="269" r:id="rId19"/>
    <p:sldId id="297" r:id="rId20"/>
    <p:sldId id="270" r:id="rId21"/>
    <p:sldId id="272" r:id="rId22"/>
    <p:sldId id="295" r:id="rId23"/>
    <p:sldId id="273" r:id="rId24"/>
    <p:sldId id="271" r:id="rId25"/>
    <p:sldId id="274" r:id="rId26"/>
    <p:sldId id="312" r:id="rId27"/>
    <p:sldId id="313" r:id="rId28"/>
    <p:sldId id="303" r:id="rId29"/>
    <p:sldId id="314" r:id="rId30"/>
    <p:sldId id="315" r:id="rId31"/>
    <p:sldId id="304" r:id="rId32"/>
    <p:sldId id="317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275" r:id="rId41"/>
    <p:sldId id="298" r:id="rId42"/>
    <p:sldId id="276" r:id="rId43"/>
    <p:sldId id="316" r:id="rId44"/>
    <p:sldId id="277" r:id="rId45"/>
    <p:sldId id="278" r:id="rId46"/>
    <p:sldId id="279" r:id="rId47"/>
    <p:sldId id="280" r:id="rId48"/>
    <p:sldId id="318" r:id="rId49"/>
    <p:sldId id="319" r:id="rId50"/>
    <p:sldId id="320" r:id="rId51"/>
    <p:sldId id="321" r:id="rId52"/>
    <p:sldId id="291" r:id="rId5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1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93698-9B57-48C0-B92B-D52DED74BC63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6EB71-73AA-455C-9CB7-25AB7C54A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004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81450-660F-4807-BE08-1065DE66EC5F}" type="slidenum">
              <a:rPr lang="cs-CZ" smtClean="0"/>
              <a:pPr/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81450-660F-4807-BE08-1065DE66EC5F}" type="slidenum">
              <a:rPr lang="cs-CZ" smtClean="0"/>
              <a:pPr/>
              <a:t>2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81450-660F-4807-BE08-1065DE66EC5F}" type="slidenum">
              <a:rPr lang="cs-CZ" smtClean="0"/>
              <a:pPr/>
              <a:t>3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81450-660F-4807-BE08-1065DE66EC5F}" type="slidenum">
              <a:rPr lang="cs-CZ" smtClean="0"/>
              <a:pPr/>
              <a:t>4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07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77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964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7F62B-2B90-4D31-9F18-B7FA849061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8786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9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77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1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43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39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24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10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5915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98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14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43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09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7F62B-2B90-4D31-9F18-B7FA8490619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8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Zaoblený obdélník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Zaoblený obdélník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17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4E3DD-6D33-4A1A-A3D0-A4EC73AEEDB3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18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  <p:sp>
        <p:nvSpPr>
          <p:cNvPr id="1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FF648F-E1D5-407C-B7EA-A92A5D12B156}" type="slidenum">
              <a:rPr lang="cs-CZ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50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FD42B-24E8-44F1-AF50-BAA46BE1834B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C49B4-9ED0-4C67-B7B8-0139435EC1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8851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2F207-A109-438E-930F-21EA82D695B7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B95E7-145B-4CE4-BFEF-4C3E890C7B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603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46392-E162-4D62-AA80-7ABC3A9394CA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030AD-3451-4619-98F5-9CFD3349FC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825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065FA6D-153C-4FF3-BED5-E7F4ABEA810E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8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6FDA05A-C952-4ACB-919B-239243FFC2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2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085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06292-82BD-4936-9051-24D0DFFE24A3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02917-7C21-4539-AAAB-29F1959339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780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2FEC0-C0F6-4363-B4B0-054EF6BC7B62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BE81-AB07-4689-AAE2-329B22CCF0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522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36E93-60B0-46C9-B147-0CA59F9EC0C1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FC3D6-526E-48A5-BC98-0FEA53A89A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610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B6582-722D-44B0-BB37-3C08529CF9A9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61841-6C6A-4C97-B3B2-BB2E74B2244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199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D60A6-4651-40D4-8CEB-2AB3DCF6A198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8422C-0557-4832-8FE7-7132E697FC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267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2113A-718B-4D96-9BFA-8FC1527ED82C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865DD-D246-4C61-A882-56C51A0287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496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6058" y="457200"/>
            <a:ext cx="7010979" cy="12954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676057" y="1981200"/>
            <a:ext cx="3429593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57445" y="1981200"/>
            <a:ext cx="3429592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88093-A63C-44C9-AB84-DE78957CC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78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676058" y="457200"/>
            <a:ext cx="7010979" cy="5638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2FE86-2D3C-4EC0-8CB1-ACB8F2CF8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2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02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99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04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31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0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61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D561D-D2AA-4E17-8424-712126B01580}" type="datetimeFigureOut">
              <a:rPr lang="cs-CZ" smtClean="0"/>
              <a:t>20.10.2011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29E39-67ED-49B2-AE56-4AD4D38CF5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85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D561D-D2AA-4E17-8424-712126B0158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29E39-67ED-49B2-AE56-4AD4D38CF5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6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bdélník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bdélník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bdélník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Obdélník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Obdélník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bdélník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bdélník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bdélník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2064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464C20BE-7493-487F-8E95-81CC70FF7F95}" type="datetimeFigureOut">
              <a:rPr lang="cs-CZ">
                <a:solidFill>
                  <a:srgbClr val="438086"/>
                </a:solidFill>
              </a:rPr>
              <a:pPr>
                <a:defRPr/>
              </a:pPr>
              <a:t>20.10.2011</a:t>
            </a:fld>
            <a:endParaRPr lang="cs-CZ">
              <a:solidFill>
                <a:srgbClr val="438086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cs-CZ">
              <a:solidFill>
                <a:srgbClr val="438086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11A8A45-3114-4AD8-B822-846198BB08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53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s\&#352;kola\IA\anatomie\Prezentace-srdce\chlopne.wmv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Davy\Anatomie\A%20-%20prezentace\P&#345;edn&#225;&#353;ky\Embryologie%20srdce\srdce\oppL.avi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Docs\&#352;kola\IA\anatomie\Prezentace-srdce\koronaro2.wmv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708920"/>
            <a:ext cx="8229600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Srdce</a:t>
            </a:r>
            <a:endParaRPr lang="cs-CZ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84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543800" cy="9144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Srdeční tamponáda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6" name="Picture 2" descr="Soubor:Cardiac tamponad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509068"/>
            <a:ext cx="3779910" cy="5348931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15984"/>
            <a:ext cx="2520280" cy="354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16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Myocardium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554960" cy="4525963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FFFF00"/>
                </a:solidFill>
              </a:rPr>
              <a:t>s</a:t>
            </a:r>
            <a:r>
              <a:rPr lang="cs-CZ" dirty="0" smtClean="0">
                <a:solidFill>
                  <a:srgbClr val="FFFF00"/>
                </a:solidFill>
              </a:rPr>
              <a:t>valová vrstva srdce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tloušťka síní 2 – 3 mm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tloušťka pravé komory 3 – 4 mm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tloušťka levé komory 12 – 14 mm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3 vrstvy v komorách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2 vrstvy v síních</a:t>
            </a:r>
            <a:endParaRPr lang="cs-CZ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pracovní myokard x převodní systém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5" name="Picture 4" descr="srdce_myok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25" y="1168531"/>
            <a:ext cx="3000375" cy="3570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705350"/>
            <a:ext cx="30003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89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Endocardium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vystýlá srdeční dutiny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tvoří srdeční chlopně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21034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81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242" y="1988840"/>
            <a:ext cx="6904069" cy="3657599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2. a 5. (4.) mezižebří </a:t>
            </a:r>
          </a:p>
          <a:p>
            <a:pPr>
              <a:buFont typeface="Arial" pitchFamily="34" charset="0"/>
              <a:buChar char="•"/>
            </a:pPr>
            <a:endParaRPr lang="cs-CZ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Erbův bod – 2-3 mezižebří vlevo u sterna 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		místo nejsilnějšího poslechu ozev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stenóza (zúžení)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insuficience 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(= nedomykavost)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rozštěp ozvy 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543800" cy="9144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Chlopně – poslechová místa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5" name="Picture 4" descr="http://www.med.umich.edu/lrc/coursepages/m1/anatomy2010/html/surface/thorax/heart_labe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807041"/>
            <a:ext cx="4067944" cy="3050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959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Chlopně – poslechová místa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www.er-doctor.com/images/heart_sounds_chest_w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639482"/>
            <a:ext cx="3721596" cy="323779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2841647"/>
            <a:ext cx="4091946" cy="306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67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307504"/>
            <a:ext cx="7543800" cy="9144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Chlopenní náhrady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25" y="1916832"/>
            <a:ext cx="9142456" cy="4941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4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307504"/>
            <a:ext cx="7543800" cy="9144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Chlopenní náhrady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" y="1124744"/>
            <a:ext cx="4104482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ástupný symbol pro obsah 3" descr="TAVI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53437"/>
            <a:ext cx="5148063" cy="332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40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Mitrální chlopeň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0" y="3449842"/>
            <a:ext cx="2560366" cy="343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072" y="3449842"/>
            <a:ext cx="6508632" cy="340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2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lopn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59632" y="1484784"/>
            <a:ext cx="6552220" cy="52417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543800" cy="9144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Chlopně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060848"/>
            <a:ext cx="6096000" cy="3657599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SA-uzel (</a:t>
            </a:r>
            <a:r>
              <a:rPr lang="cs-CZ" dirty="0" err="1" smtClean="0">
                <a:solidFill>
                  <a:srgbClr val="FFFF00"/>
                </a:solidFill>
              </a:rPr>
              <a:t>Keith</a:t>
            </a:r>
            <a:r>
              <a:rPr lang="cs-CZ" dirty="0" smtClean="0">
                <a:solidFill>
                  <a:srgbClr val="FFFF00"/>
                </a:solidFill>
              </a:rPr>
              <a:t>-</a:t>
            </a:r>
            <a:r>
              <a:rPr lang="cs-CZ" dirty="0" err="1" smtClean="0">
                <a:solidFill>
                  <a:srgbClr val="FFFF00"/>
                </a:solidFill>
              </a:rPr>
              <a:t>Flack</a:t>
            </a:r>
            <a:r>
              <a:rPr lang="cs-CZ" dirty="0" smtClean="0">
                <a:solidFill>
                  <a:srgbClr val="FFFF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AV-uzel (</a:t>
            </a:r>
            <a:r>
              <a:rPr lang="cs-CZ" dirty="0" err="1" smtClean="0">
                <a:solidFill>
                  <a:srgbClr val="FFFF00"/>
                </a:solidFill>
              </a:rPr>
              <a:t>Aschoff-Tawara</a:t>
            </a:r>
            <a:r>
              <a:rPr lang="cs-CZ" dirty="0" smtClean="0">
                <a:solidFill>
                  <a:srgbClr val="FFFF00"/>
                </a:solidFill>
              </a:rPr>
              <a:t>) </a:t>
            </a:r>
          </a:p>
          <a:p>
            <a:pPr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Hisův</a:t>
            </a:r>
            <a:r>
              <a:rPr lang="cs-CZ" dirty="0" smtClean="0">
                <a:solidFill>
                  <a:srgbClr val="FFFF00"/>
                </a:solidFill>
              </a:rPr>
              <a:t> svazek </a:t>
            </a:r>
          </a:p>
          <a:p>
            <a:pPr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Tawarova</a:t>
            </a:r>
            <a:r>
              <a:rPr lang="cs-CZ" dirty="0" smtClean="0">
                <a:solidFill>
                  <a:srgbClr val="FFFF00"/>
                </a:solidFill>
              </a:rPr>
              <a:t> raménka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pravé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levé (přední a zadní větev) </a:t>
            </a:r>
          </a:p>
          <a:p>
            <a:pPr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Purkyňova</a:t>
            </a:r>
            <a:r>
              <a:rPr lang="cs-CZ" dirty="0" smtClean="0">
                <a:solidFill>
                  <a:srgbClr val="FFFF00"/>
                </a:solidFill>
              </a:rPr>
              <a:t> vlákna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43800" cy="9144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Převodní systém srdeční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8130" name="Picture 2" descr="C:\Docs\Škola\IA\anatomie\Prezentace-srdce\Sinus+animatio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5893" y="1916159"/>
            <a:ext cx="4128107" cy="4167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50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 IA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8147248" cy="4616152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FFFF00"/>
                </a:solidFill>
              </a:rPr>
              <a:t>26. Srdce </a:t>
            </a:r>
            <a:endParaRPr lang="cs-CZ" sz="2800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r>
              <a:rPr lang="cs-CZ" sz="2800" dirty="0" smtClean="0">
                <a:solidFill>
                  <a:srgbClr val="FFFF00"/>
                </a:solidFill>
              </a:rPr>
              <a:t>	Makroskopický popis srdce - povrch, dutiny, 	chlopně, cévy, nervy, perikard, topografie 	srdce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FFFF00"/>
                </a:solidFill>
              </a:rPr>
              <a:t>27. Převodní systém srdeční </a:t>
            </a:r>
            <a:endParaRPr lang="cs-CZ" sz="2800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r>
              <a:rPr lang="cs-CZ" sz="2800" dirty="0">
                <a:solidFill>
                  <a:srgbClr val="FFFF00"/>
                </a:solidFill>
              </a:rPr>
              <a:t>	</a:t>
            </a:r>
            <a:r>
              <a:rPr lang="cs-CZ" sz="2800" dirty="0" smtClean="0">
                <a:solidFill>
                  <a:srgbClr val="FFFF00"/>
                </a:solidFill>
              </a:rPr>
              <a:t>Morfologie převodního systému, inervace 	srdce, 	interakce předsíní a komor a srdečních 	chlopní, srdeční skelet, topografie srdce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FFFF00"/>
                </a:solidFill>
              </a:rPr>
              <a:t>33. Fetální krevní oběh </a:t>
            </a:r>
            <a:endParaRPr lang="cs-CZ" sz="2800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r>
              <a:rPr lang="cs-CZ" sz="2800" dirty="0">
                <a:solidFill>
                  <a:srgbClr val="FFFF00"/>
                </a:solidFill>
              </a:rPr>
              <a:t>	</a:t>
            </a:r>
            <a:r>
              <a:rPr lang="cs-CZ" sz="2800" dirty="0" smtClean="0">
                <a:solidFill>
                  <a:srgbClr val="FFFF00"/>
                </a:solidFill>
              </a:rPr>
              <a:t>Morfologie fetálního srdce a fetální periferní 	cirkulace, placentární krevní oběh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2897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05" y="332656"/>
            <a:ext cx="6779096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AV uzel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pravá síň, uvnitř</a:t>
            </a:r>
            <a:r>
              <a:rPr lang="cs-CZ" b="1" dirty="0" smtClean="0">
                <a:solidFill>
                  <a:srgbClr val="FFFF00"/>
                </a:solidFill>
              </a:rPr>
              <a:t/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/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Kochova trojúhelníku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ústí sinus </a:t>
            </a:r>
            <a:r>
              <a:rPr lang="cs-CZ" dirty="0" err="1" smtClean="0">
                <a:solidFill>
                  <a:srgbClr val="FFFF00"/>
                </a:solidFill>
              </a:rPr>
              <a:t>coronarius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septální cíp 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trikuspidální chlopně </a:t>
            </a:r>
          </a:p>
          <a:p>
            <a:r>
              <a:rPr lang="cs-CZ" dirty="0" err="1" smtClean="0">
                <a:solidFill>
                  <a:srgbClr val="FFFF00"/>
                </a:solidFill>
              </a:rPr>
              <a:t>Todarova</a:t>
            </a:r>
            <a:r>
              <a:rPr lang="cs-CZ" dirty="0" smtClean="0">
                <a:solidFill>
                  <a:srgbClr val="FFFF00"/>
                </a:solidFill>
              </a:rPr>
              <a:t> šlacha</a:t>
            </a:r>
            <a:endParaRPr lang="cs-CZ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http://cardiacsurgery.ctsnetbooks.org/content/vol3/issue2008/images/large/29fig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947"/>
            <a:ext cx="4466803" cy="6814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342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skrz </a:t>
            </a:r>
            <a:r>
              <a:rPr lang="cs-CZ" dirty="0" err="1" smtClean="0">
                <a:solidFill>
                  <a:srgbClr val="FFFF00"/>
                </a:solidFill>
              </a:rPr>
              <a:t>trigonum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fibrosum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dex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podél </a:t>
            </a:r>
            <a:r>
              <a:rPr lang="cs-CZ" dirty="0" err="1" smtClean="0">
                <a:solidFill>
                  <a:srgbClr val="FFFF00"/>
                </a:solidFill>
              </a:rPr>
              <a:t>pars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membranacea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err="1" smtClean="0">
                <a:solidFill>
                  <a:srgbClr val="FFFF00"/>
                </a:solidFill>
              </a:rPr>
              <a:t>septi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interventricularis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větvení v </a:t>
            </a:r>
            <a:r>
              <a:rPr lang="cs-CZ" dirty="0" err="1" smtClean="0">
                <a:solidFill>
                  <a:srgbClr val="FFFF00"/>
                </a:solidFill>
              </a:rPr>
              <a:t>pars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muscularis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err="1" smtClean="0">
                <a:solidFill>
                  <a:srgbClr val="FFFF00"/>
                </a:solidFill>
              </a:rPr>
              <a:t>septi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interventricularis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Hisův</a:t>
            </a:r>
            <a:r>
              <a:rPr lang="cs-CZ" b="1" dirty="0" smtClean="0">
                <a:solidFill>
                  <a:srgbClr val="FFFF00"/>
                </a:solidFill>
              </a:rPr>
              <a:t> svazek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27399"/>
            <a:ext cx="3834070" cy="416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4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rdce_skele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63412" cy="68580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5418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4875" y="1196752"/>
            <a:ext cx="6096000" cy="5544616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systola komor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izometrická kontrakce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ejekční</a:t>
            </a:r>
            <a:r>
              <a:rPr lang="cs-CZ" dirty="0" smtClean="0">
                <a:solidFill>
                  <a:srgbClr val="FFFF00"/>
                </a:solidFill>
              </a:rPr>
              <a:t> fáze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diastola komor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protodiastola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izometrická relaxace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fáze rychlého plnění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fáze pomalého plnění 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(= diastáza)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systola síní </a:t>
            </a:r>
          </a:p>
          <a:p>
            <a:pPr lvl="1">
              <a:buFont typeface="Arial" pitchFamily="34" charset="0"/>
              <a:buChar char="•"/>
            </a:pPr>
            <a:endParaRPr lang="cs-CZ" dirty="0" smtClean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/>
            </a:r>
            <a:br>
              <a:rPr lang="cs-CZ" dirty="0" smtClean="0">
                <a:solidFill>
                  <a:srgbClr val="FFFF00"/>
                </a:solidFill>
              </a:rPr>
            </a:br>
            <a:endParaRPr lang="cs-CZ" dirty="0" smtClean="0">
              <a:solidFill>
                <a:srgbClr val="FFFF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pulsový objem - kolem 80 ml 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(60 – 65% ejekční frakce)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543800" cy="9144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Srdeční cyklus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149"/>
            <a:ext cx="3422239" cy="386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Docs\Škola\IA\anatomie\Prezentace-srdce\220px-ECG_Principle_fas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77782"/>
            <a:ext cx="2699792" cy="308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55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Inervace srdce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Autonomní vlákna z </a:t>
            </a:r>
            <a:r>
              <a:rPr lang="cs-CZ" b="1" dirty="0" smtClean="0">
                <a:solidFill>
                  <a:srgbClr val="FFFF00"/>
                </a:solidFill>
              </a:rPr>
              <a:t>plexus </a:t>
            </a:r>
            <a:r>
              <a:rPr lang="cs-CZ" b="1" dirty="0" err="1" smtClean="0">
                <a:solidFill>
                  <a:srgbClr val="FFFF00"/>
                </a:solidFill>
              </a:rPr>
              <a:t>cardiacus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cs-CZ" i="1" dirty="0" err="1" smtClean="0">
                <a:solidFill>
                  <a:srgbClr val="FFFF00"/>
                </a:solidFill>
              </a:rPr>
              <a:t>pars</a:t>
            </a:r>
            <a:r>
              <a:rPr lang="cs-CZ" i="1" dirty="0" smtClean="0">
                <a:solidFill>
                  <a:srgbClr val="FFFF00"/>
                </a:solidFill>
              </a:rPr>
              <a:t> </a:t>
            </a:r>
            <a:r>
              <a:rPr lang="cs-CZ" i="1" dirty="0" err="1" smtClean="0">
                <a:solidFill>
                  <a:srgbClr val="FFFF00"/>
                </a:solidFill>
              </a:rPr>
              <a:t>superficialis</a:t>
            </a:r>
            <a:r>
              <a:rPr lang="cs-CZ" i="1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cs-CZ" i="1" dirty="0" err="1" smtClean="0">
                <a:solidFill>
                  <a:srgbClr val="FFFF00"/>
                </a:solidFill>
              </a:rPr>
              <a:t>pars</a:t>
            </a:r>
            <a:r>
              <a:rPr lang="cs-CZ" i="1" dirty="0" smtClean="0">
                <a:solidFill>
                  <a:srgbClr val="FFFF00"/>
                </a:solidFill>
              </a:rPr>
              <a:t> </a:t>
            </a:r>
            <a:r>
              <a:rPr lang="cs-CZ" i="1" dirty="0" err="1" smtClean="0">
                <a:solidFill>
                  <a:srgbClr val="FFFF00"/>
                </a:solidFill>
              </a:rPr>
              <a:t>profunda</a:t>
            </a:r>
            <a:r>
              <a:rPr lang="cs-CZ" i="1" dirty="0" smtClean="0">
                <a:solidFill>
                  <a:srgbClr val="FFFF00"/>
                </a:solidFill>
              </a:rPr>
              <a:t> </a:t>
            </a:r>
          </a:p>
          <a:p>
            <a:endParaRPr lang="cs-CZ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vlákna: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sympatická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parasympatická </a:t>
            </a:r>
          </a:p>
          <a:p>
            <a:r>
              <a:rPr lang="cs-CZ" dirty="0" err="1" smtClean="0">
                <a:solidFill>
                  <a:srgbClr val="FFFF00"/>
                </a:solidFill>
              </a:rPr>
              <a:t>viscerosensitivní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95936"/>
            <a:ext cx="2732991" cy="47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8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00"/>
                </a:solidFill>
              </a:rPr>
              <a:t>Inervace srdce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9475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566928" indent="-4572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cs-CZ" dirty="0" smtClean="0">
                <a:solidFill>
                  <a:srgbClr val="FFFF00"/>
                </a:solidFill>
              </a:rPr>
              <a:t>Vlákna sympatiku:</a:t>
            </a:r>
            <a:endParaRPr lang="cs-CZ" dirty="0">
              <a:solidFill>
                <a:srgbClr val="FFFF00"/>
              </a:solidFill>
            </a:endParaRPr>
          </a:p>
          <a:p>
            <a:pPr marL="966978" lvl="1" indent="-457200">
              <a:buClr>
                <a:schemeClr val="accent3"/>
              </a:buClr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nn</a:t>
            </a:r>
            <a:r>
              <a:rPr lang="cs-CZ" dirty="0" smtClean="0">
                <a:solidFill>
                  <a:srgbClr val="FFFF00"/>
                </a:solidFill>
              </a:rPr>
              <a:t>. </a:t>
            </a:r>
            <a:r>
              <a:rPr lang="cs-CZ" dirty="0" err="1" smtClean="0">
                <a:solidFill>
                  <a:srgbClr val="FFFF00"/>
                </a:solidFill>
              </a:rPr>
              <a:t>cardiaci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z </a:t>
            </a:r>
            <a:r>
              <a:rPr lang="cs-CZ" dirty="0" err="1" smtClean="0">
                <a:solidFill>
                  <a:srgbClr val="FFFF00"/>
                </a:solidFill>
              </a:rPr>
              <a:t>truncus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sympaticus</a:t>
            </a:r>
            <a:r>
              <a:rPr lang="cs-CZ" dirty="0">
                <a:solidFill>
                  <a:srgbClr val="FFFF00"/>
                </a:solidFill>
              </a:rPr>
              <a:t>	</a:t>
            </a:r>
          </a:p>
          <a:p>
            <a:pPr marL="966978" lvl="1" indent="-457200">
              <a:buClr>
                <a:schemeClr val="accent3"/>
              </a:buClr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cervicales</a:t>
            </a:r>
            <a:r>
              <a:rPr lang="cs-CZ" dirty="0" smtClean="0">
                <a:solidFill>
                  <a:srgbClr val="FFFF00"/>
                </a:solidFill>
              </a:rPr>
              <a:t> sup., med., </a:t>
            </a:r>
            <a:r>
              <a:rPr lang="cs-CZ" dirty="0" err="1" smtClean="0">
                <a:solidFill>
                  <a:srgbClr val="FFFF00"/>
                </a:solidFill>
              </a:rPr>
              <a:t>inf</a:t>
            </a:r>
            <a:r>
              <a:rPr lang="cs-CZ" dirty="0" smtClean="0">
                <a:solidFill>
                  <a:srgbClr val="FFFF00"/>
                </a:solidFill>
              </a:rPr>
              <a:t>., </a:t>
            </a:r>
            <a:r>
              <a:rPr lang="cs-CZ" dirty="0" err="1" smtClean="0">
                <a:solidFill>
                  <a:srgbClr val="FFFF00"/>
                </a:solidFill>
              </a:rPr>
              <a:t>thoracici</a:t>
            </a:r>
            <a:endParaRPr lang="cs-CZ" dirty="0">
              <a:solidFill>
                <a:srgbClr val="FFFF00"/>
              </a:solidFill>
            </a:endParaRPr>
          </a:p>
          <a:p>
            <a:pPr marL="966978" lvl="1" indent="-457200">
              <a:buClr>
                <a:schemeClr val="accent3"/>
              </a:buClr>
              <a:defRPr/>
            </a:pPr>
            <a:r>
              <a:rPr lang="cs-CZ" dirty="0" smtClean="0">
                <a:solidFill>
                  <a:srgbClr val="FFFF00"/>
                </a:solidFill>
              </a:rPr>
              <a:t>β1 receptory</a:t>
            </a:r>
            <a:endParaRPr lang="cs-CZ" dirty="0">
              <a:solidFill>
                <a:srgbClr val="FFFF00"/>
              </a:solidFill>
            </a:endParaRPr>
          </a:p>
          <a:p>
            <a:pPr marL="966978" lvl="1" indent="-457200">
              <a:buClr>
                <a:schemeClr val="accent3"/>
              </a:buClr>
              <a:defRPr/>
            </a:pPr>
            <a:r>
              <a:rPr lang="cs-CZ" dirty="0" smtClean="0">
                <a:solidFill>
                  <a:srgbClr val="FFFF00"/>
                </a:solidFill>
              </a:rPr>
              <a:t>pozitivní efekt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err="1" smtClean="0">
                <a:solidFill>
                  <a:srgbClr val="FFFF00"/>
                </a:solidFill>
              </a:rPr>
              <a:t>dromotropní</a:t>
            </a:r>
            <a:r>
              <a:rPr lang="cs-CZ" dirty="0" smtClean="0">
                <a:solidFill>
                  <a:srgbClr val="FFFF00"/>
                </a:solidFill>
              </a:rPr>
              <a:t>, </a:t>
            </a:r>
            <a:r>
              <a:rPr lang="cs-CZ" dirty="0" err="1" smtClean="0">
                <a:solidFill>
                  <a:srgbClr val="FFFF00"/>
                </a:solidFill>
              </a:rPr>
              <a:t>bathmotropní</a:t>
            </a:r>
            <a:r>
              <a:rPr lang="cs-CZ" dirty="0" smtClean="0">
                <a:solidFill>
                  <a:srgbClr val="FFFF00"/>
                </a:solidFill>
              </a:rPr>
              <a:t>, </a:t>
            </a:r>
            <a:r>
              <a:rPr lang="cs-CZ" dirty="0" err="1" smtClean="0">
                <a:solidFill>
                  <a:srgbClr val="FFFF00"/>
                </a:solidFill>
              </a:rPr>
              <a:t>inotropní</a:t>
            </a:r>
            <a:r>
              <a:rPr lang="cs-CZ" dirty="0" smtClean="0">
                <a:solidFill>
                  <a:srgbClr val="FFFF00"/>
                </a:solidFill>
              </a:rPr>
              <a:t>, </a:t>
            </a:r>
            <a:r>
              <a:rPr lang="cs-CZ" dirty="0" err="1" smtClean="0">
                <a:solidFill>
                  <a:srgbClr val="FFFF00"/>
                </a:solidFill>
              </a:rPr>
              <a:t>chronotropní</a:t>
            </a:r>
            <a:endParaRPr lang="cs-CZ" dirty="0">
              <a:solidFill>
                <a:srgbClr val="FFFF00"/>
              </a:solidFill>
            </a:endParaRPr>
          </a:p>
          <a:p>
            <a:pPr marL="966978" lvl="1" indent="-457200">
              <a:buClr>
                <a:schemeClr val="accent3"/>
              </a:buClr>
              <a:defRPr/>
            </a:pPr>
            <a:r>
              <a:rPr lang="cs-CZ" dirty="0" smtClean="0">
                <a:solidFill>
                  <a:srgbClr val="FFFF00"/>
                </a:solidFill>
              </a:rPr>
              <a:t>relaxace hladké svaloviny koronárních tepen</a:t>
            </a:r>
          </a:p>
          <a:p>
            <a:pPr marL="566928" indent="-4572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cs-CZ" dirty="0" smtClean="0">
                <a:solidFill>
                  <a:srgbClr val="FFFF00"/>
                </a:solidFill>
              </a:rPr>
              <a:t>Vlákna parasympatiku</a:t>
            </a:r>
            <a:endParaRPr lang="cs-CZ" dirty="0">
              <a:solidFill>
                <a:srgbClr val="FFFF00"/>
              </a:solidFill>
            </a:endParaRPr>
          </a:p>
          <a:p>
            <a:pPr marL="966978" lvl="1" indent="-457200">
              <a:buClr>
                <a:schemeClr val="accent3"/>
              </a:buClr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rr</a:t>
            </a:r>
            <a:r>
              <a:rPr lang="cs-CZ" dirty="0" smtClean="0">
                <a:solidFill>
                  <a:srgbClr val="FFFF00"/>
                </a:solidFill>
              </a:rPr>
              <a:t>. </a:t>
            </a:r>
            <a:r>
              <a:rPr lang="cs-CZ" dirty="0" err="1" smtClean="0">
                <a:solidFill>
                  <a:srgbClr val="FFFF00"/>
                </a:solidFill>
              </a:rPr>
              <a:t>cardiaci</a:t>
            </a:r>
            <a:r>
              <a:rPr lang="cs-CZ" dirty="0" smtClean="0">
                <a:solidFill>
                  <a:srgbClr val="FFFF00"/>
                </a:solidFill>
              </a:rPr>
              <a:t> z n. vagus</a:t>
            </a:r>
            <a:endParaRPr lang="cs-CZ" dirty="0">
              <a:solidFill>
                <a:srgbClr val="FFFF00"/>
              </a:solidFill>
            </a:endParaRPr>
          </a:p>
          <a:p>
            <a:pPr marL="966978" lvl="1" indent="-457200">
              <a:buClr>
                <a:schemeClr val="accent3"/>
              </a:buClr>
              <a:defRPr/>
            </a:pPr>
            <a:r>
              <a:rPr lang="cs-CZ" dirty="0" smtClean="0">
                <a:solidFill>
                  <a:srgbClr val="FFFF00"/>
                </a:solidFill>
              </a:rPr>
              <a:t>snížení srdeční frekvence (20-40/min)</a:t>
            </a:r>
          </a:p>
          <a:p>
            <a:pPr marL="566928" indent="-4572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Viscerosensitivní</a:t>
            </a:r>
            <a:r>
              <a:rPr lang="cs-CZ" dirty="0" smtClean="0">
                <a:solidFill>
                  <a:srgbClr val="FFFF00"/>
                </a:solidFill>
              </a:rPr>
              <a:t> vlákna</a:t>
            </a:r>
            <a:endParaRPr lang="cs-CZ" dirty="0">
              <a:solidFill>
                <a:srgbClr val="FFFF00"/>
              </a:solidFill>
            </a:endParaRPr>
          </a:p>
          <a:p>
            <a:pPr marL="966978" lvl="1" indent="-457200">
              <a:buClr>
                <a:schemeClr val="accent3"/>
              </a:buClr>
              <a:defRPr/>
            </a:pPr>
            <a:r>
              <a:rPr lang="cs-CZ" dirty="0" smtClean="0">
                <a:solidFill>
                  <a:srgbClr val="FFFF00"/>
                </a:solidFill>
              </a:rPr>
              <a:t>aferentní vlákna přes </a:t>
            </a:r>
            <a:r>
              <a:rPr lang="cs-CZ" dirty="0" err="1" smtClean="0">
                <a:solidFill>
                  <a:srgbClr val="FFFF00"/>
                </a:solidFill>
              </a:rPr>
              <a:t>truncus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sympaticus</a:t>
            </a:r>
            <a:r>
              <a:rPr lang="cs-CZ" dirty="0" smtClean="0">
                <a:solidFill>
                  <a:srgbClr val="FFFF00"/>
                </a:solidFill>
              </a:rPr>
              <a:t> a n. vagus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747"/>
            <a:ext cx="2051720" cy="359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45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00808"/>
            <a:ext cx="6840760" cy="3657599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 smtClean="0">
                <a:solidFill>
                  <a:srgbClr val="FFFF00"/>
                </a:solidFill>
              </a:rPr>
              <a:t>arteria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coronaria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sinistra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ramus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interventricularis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anterior</a:t>
            </a:r>
            <a:r>
              <a:rPr lang="cs-CZ" dirty="0" smtClean="0">
                <a:solidFill>
                  <a:srgbClr val="FFFF00"/>
                </a:solidFill>
              </a:rPr>
              <a:t> – RIA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ramus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circumflexus</a:t>
            </a:r>
            <a:r>
              <a:rPr lang="cs-CZ" dirty="0" smtClean="0">
                <a:solidFill>
                  <a:srgbClr val="FFFF00"/>
                </a:solidFill>
              </a:rPr>
              <a:t> - RCX</a:t>
            </a:r>
          </a:p>
          <a:p>
            <a:pPr marL="0" indent="0">
              <a:buNone/>
            </a:pPr>
            <a:r>
              <a:rPr lang="cs-CZ" b="1" dirty="0" err="1" smtClean="0">
                <a:solidFill>
                  <a:srgbClr val="FFFF00"/>
                </a:solidFill>
              </a:rPr>
              <a:t>arteria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coronaria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dextra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43800" cy="9144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Koronární </a:t>
            </a:r>
            <a:r>
              <a:rPr lang="cs-CZ" b="1" dirty="0" smtClean="0">
                <a:solidFill>
                  <a:srgbClr val="FFFF00"/>
                </a:solidFill>
              </a:rPr>
              <a:t>tepny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41" y="3140968"/>
            <a:ext cx="4140259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73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Arteria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coronaria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dextra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709120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rgbClr val="FFFF00"/>
                </a:solidFill>
              </a:rPr>
              <a:t>r. </a:t>
            </a:r>
            <a:r>
              <a:rPr lang="cs-CZ" sz="2400" dirty="0" err="1" smtClean="0">
                <a:solidFill>
                  <a:srgbClr val="FFFF00"/>
                </a:solidFill>
              </a:rPr>
              <a:t>nodi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sinuatrialis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sz="2400" dirty="0" smtClean="0">
                <a:solidFill>
                  <a:srgbClr val="FFFF00"/>
                </a:solidFill>
              </a:rPr>
              <a:t>(r. </a:t>
            </a:r>
            <a:r>
              <a:rPr lang="cs-CZ" sz="2400" dirty="0" err="1" smtClean="0">
                <a:solidFill>
                  <a:srgbClr val="FFFF00"/>
                </a:solidFill>
              </a:rPr>
              <a:t>coni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arteriosi</a:t>
            </a:r>
            <a:r>
              <a:rPr lang="cs-CZ" sz="24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cs-CZ" sz="2400" dirty="0" err="1" smtClean="0">
                <a:solidFill>
                  <a:srgbClr val="FFFF00"/>
                </a:solidFill>
              </a:rPr>
              <a:t>rr</a:t>
            </a:r>
            <a:r>
              <a:rPr lang="cs-CZ" sz="2400" dirty="0" smtClean="0">
                <a:solidFill>
                  <a:srgbClr val="FFFF00"/>
                </a:solidFill>
              </a:rPr>
              <a:t>. </a:t>
            </a:r>
            <a:r>
              <a:rPr lang="cs-CZ" sz="2400" dirty="0" err="1" smtClean="0">
                <a:solidFill>
                  <a:srgbClr val="FFFF00"/>
                </a:solidFill>
              </a:rPr>
              <a:t>atriales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sz="2400" dirty="0" err="1" smtClean="0">
                <a:solidFill>
                  <a:srgbClr val="FFFF00"/>
                </a:solidFill>
              </a:rPr>
              <a:t>rr</a:t>
            </a:r>
            <a:r>
              <a:rPr lang="cs-CZ" sz="2400" dirty="0" smtClean="0">
                <a:solidFill>
                  <a:srgbClr val="FFFF00"/>
                </a:solidFill>
              </a:rPr>
              <a:t>. </a:t>
            </a:r>
            <a:r>
              <a:rPr lang="cs-CZ" sz="2400" dirty="0" err="1" smtClean="0">
                <a:solidFill>
                  <a:srgbClr val="FFFF00"/>
                </a:solidFill>
              </a:rPr>
              <a:t>ventriculares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dextri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r. </a:t>
            </a:r>
            <a:r>
              <a:rPr lang="cs-CZ" dirty="0" err="1" smtClean="0">
                <a:solidFill>
                  <a:srgbClr val="FFFF00"/>
                </a:solidFill>
              </a:rPr>
              <a:t>marginalis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dexter</a:t>
            </a:r>
            <a:r>
              <a:rPr lang="cs-CZ" dirty="0" smtClean="0">
                <a:solidFill>
                  <a:srgbClr val="FFFF00"/>
                </a:solidFill>
              </a:rPr>
              <a:t> (RMD)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r. </a:t>
            </a:r>
            <a:r>
              <a:rPr lang="cs-CZ" dirty="0" err="1" smtClean="0">
                <a:solidFill>
                  <a:srgbClr val="FFFF00"/>
                </a:solidFill>
              </a:rPr>
              <a:t>posterolateralis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dexter</a:t>
            </a:r>
            <a:r>
              <a:rPr lang="cs-CZ" dirty="0" smtClean="0">
                <a:solidFill>
                  <a:srgbClr val="FFFF00"/>
                </a:solidFill>
              </a:rPr>
              <a:t> (RPLD)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r. </a:t>
            </a:r>
            <a:r>
              <a:rPr lang="cs-CZ" dirty="0" err="1" smtClean="0">
                <a:solidFill>
                  <a:srgbClr val="FFFF00"/>
                </a:solidFill>
              </a:rPr>
              <a:t>interventricularis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posterior</a:t>
            </a:r>
            <a:r>
              <a:rPr lang="cs-CZ" dirty="0" smtClean="0">
                <a:solidFill>
                  <a:srgbClr val="FFFF00"/>
                </a:solidFill>
              </a:rPr>
              <a:t> (</a:t>
            </a:r>
            <a:r>
              <a:rPr lang="cs-CZ" b="1" dirty="0" smtClean="0">
                <a:solidFill>
                  <a:srgbClr val="FFFF00"/>
                </a:solidFill>
              </a:rPr>
              <a:t>RIP</a:t>
            </a:r>
            <a:r>
              <a:rPr lang="cs-CZ" dirty="0" smtClean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cs-CZ" dirty="0" err="1" smtClean="0">
                <a:solidFill>
                  <a:srgbClr val="FFFF00"/>
                </a:solidFill>
              </a:rPr>
              <a:t>rr</a:t>
            </a:r>
            <a:r>
              <a:rPr lang="cs-CZ" dirty="0" smtClean="0">
                <a:solidFill>
                  <a:srgbClr val="FFFF00"/>
                </a:solidFill>
              </a:rPr>
              <a:t>. </a:t>
            </a:r>
            <a:r>
              <a:rPr lang="cs-CZ" dirty="0" err="1" smtClean="0">
                <a:solidFill>
                  <a:srgbClr val="FFFF00"/>
                </a:solidFill>
              </a:rPr>
              <a:t>septales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cs-CZ" dirty="0" smtClean="0">
                <a:solidFill>
                  <a:srgbClr val="FFFF00"/>
                </a:solidFill>
              </a:rPr>
              <a:t>r. </a:t>
            </a:r>
            <a:r>
              <a:rPr lang="cs-CZ" dirty="0" err="1" smtClean="0">
                <a:solidFill>
                  <a:srgbClr val="FFFF00"/>
                </a:solidFill>
              </a:rPr>
              <a:t>nodi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atrioventricularis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6752"/>
            <a:ext cx="3131840" cy="281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9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Arteria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coronaria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sinistra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709120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rgbClr val="FFFF00"/>
                </a:solidFill>
              </a:rPr>
              <a:t>(r. </a:t>
            </a:r>
            <a:r>
              <a:rPr lang="cs-CZ" sz="2400" dirty="0" err="1" smtClean="0">
                <a:solidFill>
                  <a:srgbClr val="FFFF00"/>
                </a:solidFill>
              </a:rPr>
              <a:t>coni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arteriosi</a:t>
            </a:r>
            <a:r>
              <a:rPr lang="cs-CZ" sz="24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r. </a:t>
            </a:r>
            <a:r>
              <a:rPr lang="cs-CZ" dirty="0" err="1" smtClean="0">
                <a:solidFill>
                  <a:srgbClr val="FFFF00"/>
                </a:solidFill>
              </a:rPr>
              <a:t>interventricularis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anterior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b="1" dirty="0" smtClean="0">
                <a:solidFill>
                  <a:srgbClr val="FFFF00"/>
                </a:solidFill>
              </a:rPr>
              <a:t>(RIA)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cs-CZ" dirty="0" smtClean="0">
                <a:solidFill>
                  <a:srgbClr val="FFFF00"/>
                </a:solidFill>
              </a:rPr>
              <a:t>r. </a:t>
            </a:r>
            <a:r>
              <a:rPr lang="cs-CZ" dirty="0" err="1" smtClean="0">
                <a:solidFill>
                  <a:srgbClr val="FFFF00"/>
                </a:solidFill>
              </a:rPr>
              <a:t>diagonalis</a:t>
            </a:r>
            <a:endParaRPr lang="cs-CZ" dirty="0">
              <a:solidFill>
                <a:srgbClr val="FFFF00"/>
              </a:solidFill>
            </a:endParaRPr>
          </a:p>
          <a:p>
            <a:pPr lvl="1"/>
            <a:r>
              <a:rPr lang="cs-CZ" dirty="0" err="1" smtClean="0">
                <a:solidFill>
                  <a:srgbClr val="FFFF00"/>
                </a:solidFill>
              </a:rPr>
              <a:t>rr</a:t>
            </a:r>
            <a:r>
              <a:rPr lang="cs-CZ" dirty="0" smtClean="0">
                <a:solidFill>
                  <a:srgbClr val="FFFF00"/>
                </a:solidFill>
              </a:rPr>
              <a:t>. </a:t>
            </a:r>
            <a:r>
              <a:rPr lang="cs-CZ" dirty="0" err="1" smtClean="0">
                <a:solidFill>
                  <a:srgbClr val="FFFF00"/>
                </a:solidFill>
              </a:rPr>
              <a:t>septales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cs-CZ" dirty="0" err="1" smtClean="0">
                <a:solidFill>
                  <a:srgbClr val="FFFF00"/>
                </a:solidFill>
              </a:rPr>
              <a:t>rr</a:t>
            </a:r>
            <a:r>
              <a:rPr lang="cs-CZ" dirty="0" smtClean="0">
                <a:solidFill>
                  <a:srgbClr val="FFFF00"/>
                </a:solidFill>
              </a:rPr>
              <a:t>. </a:t>
            </a:r>
            <a:r>
              <a:rPr lang="cs-CZ" dirty="0" err="1" smtClean="0">
                <a:solidFill>
                  <a:srgbClr val="FFFF00"/>
                </a:solidFill>
              </a:rPr>
              <a:t>ventriculares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anteriores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sinistri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>
                <a:solidFill>
                  <a:srgbClr val="FFFF00"/>
                </a:solidFill>
              </a:rPr>
              <a:t>r. </a:t>
            </a:r>
            <a:r>
              <a:rPr lang="cs-CZ" dirty="0" err="1">
                <a:solidFill>
                  <a:srgbClr val="FFFF00"/>
                </a:solidFill>
              </a:rPr>
              <a:t>circumflexus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b="1" dirty="0" smtClean="0">
                <a:solidFill>
                  <a:srgbClr val="FFFF00"/>
                </a:solidFill>
              </a:rPr>
              <a:t>(RCX) </a:t>
            </a:r>
          </a:p>
          <a:p>
            <a:pPr lvl="1"/>
            <a:r>
              <a:rPr lang="cs-CZ" dirty="0" smtClean="0">
                <a:solidFill>
                  <a:srgbClr val="FFFF00"/>
                </a:solidFill>
              </a:rPr>
              <a:t>r. </a:t>
            </a:r>
            <a:r>
              <a:rPr lang="cs-CZ" dirty="0" err="1" smtClean="0">
                <a:solidFill>
                  <a:srgbClr val="FFFF00"/>
                </a:solidFill>
              </a:rPr>
              <a:t>marginalis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sinister</a:t>
            </a:r>
            <a:r>
              <a:rPr lang="cs-CZ" dirty="0" smtClean="0">
                <a:solidFill>
                  <a:srgbClr val="FFFF00"/>
                </a:solidFill>
              </a:rPr>
              <a:t> (RMS)</a:t>
            </a:r>
          </a:p>
          <a:p>
            <a:pPr lvl="1"/>
            <a:r>
              <a:rPr lang="cs-CZ" dirty="0" smtClean="0">
                <a:solidFill>
                  <a:srgbClr val="FFFF00"/>
                </a:solidFill>
              </a:rPr>
              <a:t>r. </a:t>
            </a:r>
            <a:r>
              <a:rPr lang="cs-CZ" dirty="0" err="1" smtClean="0">
                <a:solidFill>
                  <a:srgbClr val="FFFF00"/>
                </a:solidFill>
              </a:rPr>
              <a:t>posterior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ventriculi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sinistri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cs-CZ" dirty="0" smtClean="0">
                <a:solidFill>
                  <a:srgbClr val="FFFF00"/>
                </a:solidFill>
              </a:rPr>
              <a:t>r. </a:t>
            </a:r>
            <a:r>
              <a:rPr lang="cs-CZ" dirty="0" err="1" smtClean="0">
                <a:solidFill>
                  <a:srgbClr val="FFFF00"/>
                </a:solidFill>
              </a:rPr>
              <a:t>posterolateralis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sinister</a:t>
            </a:r>
            <a:r>
              <a:rPr lang="cs-CZ" dirty="0" smtClean="0">
                <a:solidFill>
                  <a:srgbClr val="FFFF00"/>
                </a:solidFill>
              </a:rPr>
              <a:t> (RPLS)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02" y="1628800"/>
            <a:ext cx="2650598" cy="237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0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= dominance ACD x ACS 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= odstup RIP z ACD x ACS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75 % </a:t>
            </a:r>
            <a:r>
              <a:rPr lang="cs-CZ" dirty="0" err="1" smtClean="0">
                <a:solidFill>
                  <a:srgbClr val="FFFF00"/>
                </a:solidFill>
              </a:rPr>
              <a:t>pravotyp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15% </a:t>
            </a:r>
            <a:r>
              <a:rPr lang="cs-CZ" dirty="0" err="1" smtClean="0">
                <a:solidFill>
                  <a:srgbClr val="FFFF00"/>
                </a:solidFill>
              </a:rPr>
              <a:t>levotyp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10% vyrovnaný typ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Pravotyp</a:t>
            </a:r>
            <a:r>
              <a:rPr lang="cs-CZ" dirty="0" smtClean="0">
                <a:solidFill>
                  <a:srgbClr val="FFFF00"/>
                </a:solidFill>
              </a:rPr>
              <a:t> x </a:t>
            </a:r>
            <a:r>
              <a:rPr lang="cs-CZ" dirty="0" err="1" smtClean="0">
                <a:solidFill>
                  <a:srgbClr val="FFFF00"/>
                </a:solidFill>
              </a:rPr>
              <a:t>levotyp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415" y="3356992"/>
            <a:ext cx="4946585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2273192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3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Umístění srdce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8435280" cy="4616152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FF00"/>
                </a:solidFill>
              </a:rPr>
              <a:t>střední mediastinum</a:t>
            </a:r>
          </a:p>
          <a:p>
            <a:r>
              <a:rPr lang="cs-CZ" sz="2800" dirty="0" smtClean="0">
                <a:solidFill>
                  <a:srgbClr val="FFFF00"/>
                </a:solidFill>
              </a:rPr>
              <a:t>uvnitř perikardové dutiny </a:t>
            </a:r>
          </a:p>
          <a:p>
            <a:r>
              <a:rPr lang="cs-CZ" sz="2800" dirty="0" smtClean="0">
                <a:solidFill>
                  <a:srgbClr val="FFFF00"/>
                </a:solidFill>
              </a:rPr>
              <a:t>400 g (muži </a:t>
            </a:r>
          </a:p>
          <a:p>
            <a:r>
              <a:rPr lang="cs-CZ" sz="2800" dirty="0" smtClean="0">
                <a:solidFill>
                  <a:srgbClr val="FFFF00"/>
                </a:solidFill>
              </a:rPr>
              <a:t>350 g (ženy)</a:t>
            </a:r>
            <a:endParaRPr lang="cs-CZ" sz="2800" dirty="0">
              <a:solidFill>
                <a:srgbClr val="FFFF00"/>
              </a:solidFill>
            </a:endParaRPr>
          </a:p>
        </p:txBody>
      </p:sp>
      <p:pic>
        <p:nvPicPr>
          <p:cNvPr id="4" name="oppL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2998" y="3514673"/>
            <a:ext cx="4521002" cy="333480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6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C:\Docs\Škola\IA\anatomie\Prezentace-srdce\koronarky-sch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690266"/>
            <a:ext cx="9130747" cy="564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86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oronaro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0309" y="764704"/>
            <a:ext cx="8124395" cy="609329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4213" y="1893"/>
            <a:ext cx="7543800" cy="914400"/>
          </a:xfrm>
        </p:spPr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Koronarografie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0528" y="0"/>
            <a:ext cx="7543800" cy="914400"/>
          </a:xfrm>
        </p:spPr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Koronarografie</a:t>
            </a:r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LCA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8" name="Coronarography-LCA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24.18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6324" y="836712"/>
            <a:ext cx="6021287" cy="6021288"/>
          </a:xfrm>
        </p:spPr>
      </p:pic>
    </p:spTree>
    <p:extLst>
      <p:ext uri="{BB962C8B-B14F-4D97-AF65-F5344CB8AC3E}">
        <p14:creationId xmlns:p14="http://schemas.microsoft.com/office/powerpoint/2010/main" val="55048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19472"/>
            <a:ext cx="7543800" cy="914400"/>
          </a:xfrm>
        </p:spPr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Koronarografie</a:t>
            </a:r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RCA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5" name="coronarography-RCA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737319"/>
            <a:ext cx="6120680" cy="6120681"/>
          </a:xfrm>
        </p:spPr>
      </p:pic>
    </p:spTree>
    <p:extLst>
      <p:ext uri="{BB962C8B-B14F-4D97-AF65-F5344CB8AC3E}">
        <p14:creationId xmlns:p14="http://schemas.microsoft.com/office/powerpoint/2010/main" val="129717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80" y="17782"/>
            <a:ext cx="7543800" cy="914400"/>
          </a:xfrm>
        </p:spPr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Koronarografie</a:t>
            </a:r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RCA - uzávěr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031911"/>
            <a:ext cx="7777058" cy="582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3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3997" y="202"/>
            <a:ext cx="7543800" cy="914400"/>
          </a:xfrm>
        </p:spPr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Koronarografie</a:t>
            </a:r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RCA - uzávěr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885245"/>
            <a:ext cx="7955830" cy="596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366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183" y="1268761"/>
            <a:ext cx="7452319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Koronarografie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RCA – uzávěr po implantaci stentu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9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Perkutánní koronární intervence 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(perkutánní </a:t>
            </a:r>
            <a:r>
              <a:rPr lang="cs-CZ" dirty="0" err="1" smtClean="0">
                <a:solidFill>
                  <a:srgbClr val="FFFF00"/>
                </a:solidFill>
              </a:rPr>
              <a:t>transluminální</a:t>
            </a:r>
            <a:r>
              <a:rPr lang="cs-CZ" dirty="0" smtClean="0">
                <a:solidFill>
                  <a:srgbClr val="FFFF00"/>
                </a:solidFill>
              </a:rPr>
              <a:t> koronární angioplastika)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896"/>
            <a:ext cx="7543800" cy="9144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PCI (PTCA)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4" name="What is ANGIOPLASTY and STENTING_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844824"/>
            <a:ext cx="668423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84784"/>
            <a:ext cx="6096000" cy="3464751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4. týden esovité stáčení 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srdeční kličky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4. – 7. týden </a:t>
            </a:r>
            <a:r>
              <a:rPr lang="cs-CZ" dirty="0" err="1" smtClean="0">
                <a:solidFill>
                  <a:srgbClr val="FFFF00"/>
                </a:solidFill>
              </a:rPr>
              <a:t>septace</a:t>
            </a:r>
            <a:r>
              <a:rPr lang="cs-CZ" dirty="0" smtClean="0">
                <a:solidFill>
                  <a:srgbClr val="FFFF00"/>
                </a:solidFill>
              </a:rPr>
              <a:t> srdce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4131"/>
            <a:ext cx="7543800" cy="9144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srdce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4178" y="1916832"/>
            <a:ext cx="4017990" cy="492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16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16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0"/>
            <a:ext cx="6050706" cy="340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09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Přehled srdeční cirkulace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8435280" cy="4616152"/>
          </a:xfrm>
        </p:spPr>
        <p:txBody>
          <a:bodyPr>
            <a:normAutofit/>
          </a:bodyPr>
          <a:lstStyle/>
          <a:p>
            <a:endParaRPr lang="cs-CZ" sz="2800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482274"/>
            <a:ext cx="5845905" cy="537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58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149"/>
            <a:ext cx="6436419" cy="229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6369535" cy="199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99" y="4653136"/>
            <a:ext cx="6528722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7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13253"/>
            <a:ext cx="64807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74" y="2276872"/>
            <a:ext cx="701763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26" y="4697760"/>
            <a:ext cx="689166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20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svalová část</a:t>
            </a:r>
          </a:p>
          <a:p>
            <a:r>
              <a:rPr lang="cs-CZ" dirty="0" err="1" smtClean="0"/>
              <a:t>membranózní</a:t>
            </a:r>
            <a:r>
              <a:rPr lang="cs-CZ" dirty="0" smtClean="0"/>
              <a:t> část</a:t>
            </a:r>
            <a:endParaRPr lang="cs-CZ" dirty="0"/>
          </a:p>
          <a:p>
            <a:pPr lvl="1"/>
            <a:r>
              <a:rPr lang="cs-CZ" dirty="0" smtClean="0"/>
              <a:t>AV-polštářky </a:t>
            </a:r>
          </a:p>
          <a:p>
            <a:pPr lvl="1"/>
            <a:r>
              <a:rPr lang="cs-CZ" dirty="0" smtClean="0"/>
              <a:t>okraje aorto-</a:t>
            </a:r>
            <a:r>
              <a:rPr lang="cs-CZ" dirty="0" err="1" smtClean="0"/>
              <a:t>trunkálních</a:t>
            </a:r>
            <a:r>
              <a:rPr lang="cs-CZ" dirty="0" smtClean="0"/>
              <a:t> lišt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Septace</a:t>
            </a:r>
            <a:r>
              <a:rPr lang="cs-CZ" b="1" dirty="0" smtClean="0"/>
              <a:t> komor</a:t>
            </a:r>
            <a:endParaRPr lang="cs-CZ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07" y="3933056"/>
            <a:ext cx="4833593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7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1630" y="1412776"/>
            <a:ext cx="6096000" cy="3657599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ductus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venosus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foramen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ovale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ductus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arteriosus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aa</a:t>
            </a:r>
            <a:r>
              <a:rPr lang="cs-CZ" dirty="0" smtClean="0">
                <a:solidFill>
                  <a:srgbClr val="FFFF00"/>
                </a:solidFill>
              </a:rPr>
              <a:t>. </a:t>
            </a:r>
            <a:r>
              <a:rPr lang="cs-CZ" dirty="0" err="1" smtClean="0">
                <a:solidFill>
                  <a:srgbClr val="FFFF00"/>
                </a:solidFill>
              </a:rPr>
              <a:t>umbilicalis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v. </a:t>
            </a:r>
            <a:r>
              <a:rPr lang="cs-CZ" dirty="0" err="1" smtClean="0">
                <a:solidFill>
                  <a:srgbClr val="FFFF00"/>
                </a:solidFill>
              </a:rPr>
              <a:t>umbilicalis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548680" y="0"/>
            <a:ext cx="7543800" cy="9144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Fetální oběh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4" name="Picture 5" descr="kardio_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67200" y="0"/>
            <a:ext cx="4876800" cy="68580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72360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4936" y="1412776"/>
            <a:ext cx="6096000" cy="3657599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provzdušnění plic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uzávěr </a:t>
            </a:r>
            <a:r>
              <a:rPr lang="cs-CZ" dirty="0" err="1" smtClean="0">
                <a:solidFill>
                  <a:srgbClr val="FFFF00"/>
                </a:solidFill>
              </a:rPr>
              <a:t>foramen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ovale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uzávěr </a:t>
            </a:r>
            <a:r>
              <a:rPr lang="cs-CZ" dirty="0" err="1" smtClean="0">
                <a:solidFill>
                  <a:srgbClr val="FFFF00"/>
                </a:solidFill>
              </a:rPr>
              <a:t>ductus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venosus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uzávěr </a:t>
            </a:r>
            <a:r>
              <a:rPr lang="cs-CZ" dirty="0" err="1" smtClean="0">
                <a:solidFill>
                  <a:srgbClr val="FFFF00"/>
                </a:solidFill>
              </a:rPr>
              <a:t>ductus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arteriosus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uzávěr umbilikálních žil  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i arterií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44624" y="260648"/>
            <a:ext cx="7543800" cy="9144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Novorozenec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4" name="Picture 1029" descr="kardio_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08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671" y="2060848"/>
            <a:ext cx="5762465" cy="4521695"/>
          </a:xfrm>
        </p:spPr>
        <p:txBody>
          <a:bodyPr>
            <a:normAutofit fontScale="77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FF00"/>
                </a:solidFill>
              </a:rPr>
              <a:t>S </a:t>
            </a:r>
            <a:r>
              <a:rPr lang="cs-CZ" b="1" dirty="0" err="1" smtClean="0">
                <a:solidFill>
                  <a:srgbClr val="FFFF00"/>
                </a:solidFill>
              </a:rPr>
              <a:t>pravo</a:t>
            </a:r>
            <a:r>
              <a:rPr lang="cs-CZ" b="1" dirty="0" smtClean="0">
                <a:solidFill>
                  <a:srgbClr val="FFFF00"/>
                </a:solidFill>
              </a:rPr>
              <a:t> -&gt; levým zkratem (cyanotické)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Fallotova</a:t>
            </a:r>
            <a:r>
              <a:rPr lang="cs-CZ" dirty="0" smtClean="0">
                <a:solidFill>
                  <a:srgbClr val="FFFF00"/>
                </a:solidFill>
              </a:rPr>
              <a:t> tetralogie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Transpozice velkých cév 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FF00"/>
                </a:solidFill>
              </a:rPr>
              <a:t>S </a:t>
            </a:r>
            <a:r>
              <a:rPr lang="cs-CZ" b="1" dirty="0" err="1" smtClean="0">
                <a:solidFill>
                  <a:srgbClr val="FFFF00"/>
                </a:solidFill>
              </a:rPr>
              <a:t>levo</a:t>
            </a:r>
            <a:r>
              <a:rPr lang="cs-CZ" b="1" dirty="0" smtClean="0">
                <a:solidFill>
                  <a:srgbClr val="FFFF00"/>
                </a:solidFill>
              </a:rPr>
              <a:t> -&gt; pravým zkratem (necyanotické</a:t>
            </a:r>
            <a:r>
              <a:rPr lang="cs-CZ" dirty="0" smtClean="0">
                <a:solidFill>
                  <a:srgbClr val="FFFF00"/>
                </a:solidFill>
              </a:rPr>
              <a:t>)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defekt septa síní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defekt septa komor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FF00"/>
                </a:solidFill>
              </a:rPr>
              <a:t>perzistující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ductus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arteriosus</a:t>
            </a:r>
            <a:endParaRPr lang="cs-CZ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FF00"/>
                </a:solidFill>
              </a:rPr>
              <a:t>Bez zkratu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koarktace aorty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stenóza aorty 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stenóza plicnice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7543800" cy="9144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Vrozené vývojové vady srdce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9163" y="5143488"/>
            <a:ext cx="417101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03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rad.usuhs.mil/rad/chest_review/check/chr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0" y="188640"/>
            <a:ext cx="6999063" cy="656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6850"/>
            <a:ext cx="12001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9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179512" y="116632"/>
            <a:ext cx="75438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RTG srdce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26" y="44441"/>
            <a:ext cx="4503785" cy="56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175"/>
            <a:ext cx="20669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-108788" y="764704"/>
            <a:ext cx="4809388" cy="3529879"/>
          </a:xfrm>
          <a:prstGeom prst="rect">
            <a:avLst/>
          </a:prstGeom>
        </p:spPr>
        <p:txBody>
          <a:bodyPr/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itchFamily="18" charset="0"/>
              <a:buChar char="▫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 kern="1200">
                <a:solidFill>
                  <a:srgbClr val="A04DA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Georgia" pitchFamily="18" charset="0"/>
              <a:buNone/>
            </a:pPr>
            <a:r>
              <a:rPr lang="cs-CZ" dirty="0" smtClean="0">
                <a:solidFill>
                  <a:srgbClr val="FFFF00"/>
                </a:solidFill>
              </a:rPr>
              <a:t>1. </a:t>
            </a:r>
            <a:r>
              <a:rPr lang="cs-CZ" dirty="0" err="1" smtClean="0">
                <a:solidFill>
                  <a:srgbClr val="FFFF00"/>
                </a:solidFill>
              </a:rPr>
              <a:t>vena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brachiocephalica</a:t>
            </a:r>
            <a:r>
              <a:rPr lang="cs-CZ" dirty="0" smtClean="0">
                <a:solidFill>
                  <a:srgbClr val="FFFF00"/>
                </a:solidFill>
              </a:rPr>
              <a:t> sin</a:t>
            </a:r>
          </a:p>
          <a:p>
            <a:pPr>
              <a:buFont typeface="Georgia" pitchFamily="18" charset="0"/>
              <a:buNone/>
            </a:pPr>
            <a:r>
              <a:rPr lang="cs-CZ" dirty="0" smtClean="0">
                <a:solidFill>
                  <a:srgbClr val="FFFF00"/>
                </a:solidFill>
              </a:rPr>
              <a:t>2. </a:t>
            </a:r>
            <a:r>
              <a:rPr lang="cs-CZ" dirty="0" err="1" smtClean="0">
                <a:solidFill>
                  <a:srgbClr val="FFFF00"/>
                </a:solidFill>
              </a:rPr>
              <a:t>vena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cava</a:t>
            </a:r>
            <a:r>
              <a:rPr lang="cs-CZ" dirty="0" smtClean="0">
                <a:solidFill>
                  <a:srgbClr val="FFFF00"/>
                </a:solidFill>
              </a:rPr>
              <a:t> superior </a:t>
            </a:r>
          </a:p>
          <a:p>
            <a:pPr>
              <a:buFont typeface="Georgia" pitchFamily="18" charset="0"/>
              <a:buNone/>
            </a:pPr>
            <a:r>
              <a:rPr lang="cs-CZ" dirty="0" smtClean="0">
                <a:solidFill>
                  <a:srgbClr val="FFFF00"/>
                </a:solidFill>
              </a:rPr>
              <a:t>3. atrium </a:t>
            </a:r>
            <a:r>
              <a:rPr lang="cs-CZ" dirty="0" err="1" smtClean="0">
                <a:solidFill>
                  <a:srgbClr val="FFFF00"/>
                </a:solidFill>
              </a:rPr>
              <a:t>dextrum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Georgia" pitchFamily="18" charset="0"/>
              <a:buNone/>
            </a:pPr>
            <a:r>
              <a:rPr lang="cs-CZ" dirty="0" smtClean="0">
                <a:solidFill>
                  <a:srgbClr val="FFFF00"/>
                </a:solidFill>
              </a:rPr>
              <a:t>4. </a:t>
            </a:r>
            <a:r>
              <a:rPr lang="cs-CZ" dirty="0" err="1" smtClean="0">
                <a:solidFill>
                  <a:srgbClr val="FFFF00"/>
                </a:solidFill>
              </a:rPr>
              <a:t>vena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cava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inferior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Georgia" pitchFamily="18" charset="0"/>
              <a:buNone/>
            </a:pPr>
            <a:r>
              <a:rPr lang="cs-CZ" dirty="0" smtClean="0">
                <a:solidFill>
                  <a:srgbClr val="FFFF00"/>
                </a:solidFill>
              </a:rPr>
              <a:t>5. </a:t>
            </a:r>
            <a:r>
              <a:rPr lang="cs-CZ" dirty="0" err="1" smtClean="0">
                <a:solidFill>
                  <a:srgbClr val="FFFF00"/>
                </a:solidFill>
              </a:rPr>
              <a:t>arcus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aortae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Georgia" pitchFamily="18" charset="0"/>
              <a:buNone/>
            </a:pPr>
            <a:r>
              <a:rPr lang="cs-CZ" dirty="0" smtClean="0">
                <a:solidFill>
                  <a:srgbClr val="FFFF00"/>
                </a:solidFill>
              </a:rPr>
              <a:t>6. </a:t>
            </a:r>
            <a:r>
              <a:rPr lang="cs-CZ" dirty="0" err="1" smtClean="0">
                <a:solidFill>
                  <a:srgbClr val="FFFF00"/>
                </a:solidFill>
              </a:rPr>
              <a:t>truncus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pulmonalis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Georgia" pitchFamily="18" charset="0"/>
              <a:buNone/>
            </a:pPr>
            <a:r>
              <a:rPr lang="cs-CZ" dirty="0" smtClean="0">
                <a:solidFill>
                  <a:srgbClr val="FFFF00"/>
                </a:solidFill>
              </a:rPr>
              <a:t>7. </a:t>
            </a:r>
            <a:r>
              <a:rPr lang="cs-CZ" dirty="0" err="1" smtClean="0">
                <a:solidFill>
                  <a:srgbClr val="FFFF00"/>
                </a:solidFill>
              </a:rPr>
              <a:t>auricula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sinistra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Georgia" pitchFamily="18" charset="0"/>
              <a:buNone/>
            </a:pPr>
            <a:r>
              <a:rPr lang="cs-CZ" dirty="0" smtClean="0">
                <a:solidFill>
                  <a:srgbClr val="FFFF00"/>
                </a:solidFill>
              </a:rPr>
              <a:t>8. </a:t>
            </a:r>
            <a:r>
              <a:rPr lang="cs-CZ" dirty="0" err="1" smtClean="0">
                <a:solidFill>
                  <a:srgbClr val="FFFF00"/>
                </a:solidFill>
              </a:rPr>
              <a:t>ventriculus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dexter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8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s\Škola\IA\anatomie\Prezentace-srdce\K-T-index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0"/>
            <a:ext cx="5093017" cy="56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79512" y="116632"/>
            <a:ext cx="75438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cs-CZ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Kardio-thorakální</a:t>
            </a:r>
            <a:r>
              <a:rPr lang="cs-CZ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index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27967"/>
            <a:ext cx="11107688" cy="698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8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543800" cy="914400"/>
          </a:xfrm>
        </p:spPr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Vývoj srdce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2564904"/>
            <a:ext cx="3429592" cy="4114800"/>
          </a:xfrm>
          <a:prstGeom prst="rect">
            <a:avLst/>
          </a:prstGeo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FF00"/>
                </a:solidFill>
              </a:rPr>
              <a:t>sinus </a:t>
            </a:r>
            <a:r>
              <a:rPr lang="cs-CZ" sz="2400" dirty="0" err="1">
                <a:solidFill>
                  <a:srgbClr val="FFFF00"/>
                </a:solidFill>
              </a:rPr>
              <a:t>venosus</a:t>
            </a:r>
            <a:endParaRPr lang="cs-CZ" sz="24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FF00"/>
                </a:solidFill>
              </a:rPr>
              <a:t>primitivní síň</a:t>
            </a:r>
          </a:p>
          <a:p>
            <a:pPr>
              <a:buFont typeface="Arial" pitchFamily="34" charset="0"/>
              <a:buChar char="•"/>
            </a:pPr>
            <a:endParaRPr lang="cs-CZ" sz="24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FF00"/>
                </a:solidFill>
              </a:rPr>
              <a:t>primitivní komora 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FF00"/>
                </a:solidFill>
              </a:rPr>
              <a:t>bulbus </a:t>
            </a:r>
            <a:r>
              <a:rPr lang="cs-CZ" sz="2400" dirty="0" err="1">
                <a:solidFill>
                  <a:srgbClr val="FFFF00"/>
                </a:solidFill>
              </a:rPr>
              <a:t>cordis</a:t>
            </a:r>
            <a:endParaRPr lang="cs-CZ" sz="24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endParaRPr lang="cs-CZ" sz="24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endParaRPr lang="cs-CZ" sz="24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err="1">
                <a:solidFill>
                  <a:srgbClr val="FFFF00"/>
                </a:solidFill>
              </a:rPr>
              <a:t>truncus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arteriosus</a:t>
            </a:r>
            <a:endParaRPr lang="cs-CZ" sz="2400" dirty="0">
              <a:solidFill>
                <a:srgbClr val="FFFF00"/>
              </a:solidFill>
            </a:endParaRP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63888" y="2564904"/>
            <a:ext cx="5262188" cy="4179888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sz="2400" dirty="0">
                <a:solidFill>
                  <a:srgbClr val="FFFF00"/>
                </a:solidFill>
              </a:rPr>
              <a:t>atrium - sinus </a:t>
            </a:r>
            <a:r>
              <a:rPr lang="cs-CZ" sz="2400" dirty="0" err="1">
                <a:solidFill>
                  <a:srgbClr val="FFFF00"/>
                </a:solidFill>
              </a:rPr>
              <a:t>venarum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cavarum</a:t>
            </a:r>
            <a:endParaRPr lang="cs-CZ" sz="24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cs-CZ" sz="2400" dirty="0">
                <a:solidFill>
                  <a:srgbClr val="FFFF00"/>
                </a:solidFill>
              </a:rPr>
              <a:t>atrium (oddělené </a:t>
            </a:r>
            <a:r>
              <a:rPr lang="cs-CZ" sz="2400" i="1" dirty="0" err="1">
                <a:solidFill>
                  <a:srgbClr val="FFFF00"/>
                </a:solidFill>
              </a:rPr>
              <a:t>crista</a:t>
            </a:r>
            <a:r>
              <a:rPr lang="cs-CZ" sz="2400" i="1" dirty="0">
                <a:solidFill>
                  <a:srgbClr val="FFFF00"/>
                </a:solidFill>
              </a:rPr>
              <a:t> </a:t>
            </a:r>
            <a:r>
              <a:rPr lang="cs-CZ" sz="2400" i="1" dirty="0" err="1">
                <a:solidFill>
                  <a:srgbClr val="FFFF00"/>
                </a:solidFill>
              </a:rPr>
              <a:t>terminalis</a:t>
            </a:r>
            <a:r>
              <a:rPr lang="cs-CZ" sz="2400" dirty="0">
                <a:solidFill>
                  <a:srgbClr val="FFFF00"/>
                </a:solidFill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cs-CZ" sz="24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cs-CZ" sz="2400" dirty="0" err="1">
                <a:solidFill>
                  <a:srgbClr val="FFFF00"/>
                </a:solidFill>
              </a:rPr>
              <a:t>ventriculus</a:t>
            </a:r>
            <a:r>
              <a:rPr lang="cs-CZ" sz="2400" dirty="0">
                <a:solidFill>
                  <a:srgbClr val="FFFF00"/>
                </a:solidFill>
              </a:rPr>
              <a:t> (vtoková část)</a:t>
            </a:r>
          </a:p>
          <a:p>
            <a:pPr>
              <a:buFont typeface="Wingdings" pitchFamily="2" charset="2"/>
              <a:buChar char="Ø"/>
            </a:pPr>
            <a:r>
              <a:rPr lang="cs-CZ" sz="2400" dirty="0" err="1">
                <a:solidFill>
                  <a:srgbClr val="FFFF00"/>
                </a:solidFill>
              </a:rPr>
              <a:t>ventriculus</a:t>
            </a:r>
            <a:r>
              <a:rPr lang="cs-CZ" sz="2400" dirty="0">
                <a:solidFill>
                  <a:srgbClr val="FFFF00"/>
                </a:solidFill>
              </a:rPr>
              <a:t> (výtoková část oddělená </a:t>
            </a:r>
            <a:r>
              <a:rPr lang="cs-CZ" sz="2400" i="1" dirty="0" err="1">
                <a:solidFill>
                  <a:srgbClr val="FFFF00"/>
                </a:solidFill>
              </a:rPr>
              <a:t>crista</a:t>
            </a:r>
            <a:r>
              <a:rPr lang="cs-CZ" sz="2400" i="1" dirty="0">
                <a:solidFill>
                  <a:srgbClr val="FFFF00"/>
                </a:solidFill>
              </a:rPr>
              <a:t> </a:t>
            </a:r>
            <a:r>
              <a:rPr lang="cs-CZ" sz="2400" i="1" dirty="0" err="1">
                <a:solidFill>
                  <a:srgbClr val="FFFF00"/>
                </a:solidFill>
              </a:rPr>
              <a:t>supraventricularis</a:t>
            </a:r>
            <a:r>
              <a:rPr lang="cs-CZ" sz="2400" dirty="0">
                <a:solidFill>
                  <a:srgbClr val="FFFF00"/>
                </a:solidFill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cs-CZ" sz="24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cs-CZ" sz="2400" dirty="0">
                <a:solidFill>
                  <a:srgbClr val="FFFF00"/>
                </a:solidFill>
              </a:rPr>
              <a:t>aorta + </a:t>
            </a:r>
            <a:r>
              <a:rPr lang="cs-CZ" sz="2400" dirty="0" err="1">
                <a:solidFill>
                  <a:srgbClr val="FFFF00"/>
                </a:solidFill>
              </a:rPr>
              <a:t>truncus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pulmonalis</a:t>
            </a:r>
            <a:endParaRPr lang="cs-CZ" sz="24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endParaRPr lang="cs-CZ" sz="2400" dirty="0"/>
          </a:p>
        </p:txBody>
      </p:sp>
      <p:pic>
        <p:nvPicPr>
          <p:cNvPr id="129029" name="Picture 5" descr="srdce_vyvo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6253"/>
            <a:ext cx="2294302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Eponyma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507288" cy="4688160"/>
          </a:xfrm>
        </p:spPr>
        <p:txBody>
          <a:bodyPr numCol="2">
            <a:normAutofit fontScale="77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err="1">
                <a:solidFill>
                  <a:srgbClr val="FFFF00"/>
                </a:solidFill>
              </a:rPr>
              <a:t>ductus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err="1">
                <a:solidFill>
                  <a:srgbClr val="FFFF00"/>
                </a:solidFill>
              </a:rPr>
              <a:t>arteriosus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Botalli</a:t>
            </a:r>
            <a:endParaRPr lang="cs-CZ" sz="2400" b="1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FF00"/>
                </a:solidFill>
              </a:rPr>
              <a:t>valvula v. </a:t>
            </a:r>
            <a:r>
              <a:rPr lang="cs-CZ" sz="2400" dirty="0" err="1">
                <a:solidFill>
                  <a:srgbClr val="FFFF00"/>
                </a:solidFill>
              </a:rPr>
              <a:t>cavae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inferioris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i="1" dirty="0">
                <a:solidFill>
                  <a:srgbClr val="FFFF00"/>
                </a:solidFill>
              </a:rPr>
              <a:t>Eustachii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err="1">
                <a:solidFill>
                  <a:srgbClr val="FFFF00"/>
                </a:solidFill>
              </a:rPr>
              <a:t>tuberculum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intervenosum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i="1" dirty="0" err="1">
                <a:solidFill>
                  <a:srgbClr val="FFFF00"/>
                </a:solidFill>
              </a:rPr>
              <a:t>Loweri</a:t>
            </a:r>
            <a:endParaRPr lang="cs-CZ" sz="24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FF00"/>
                </a:solidFill>
              </a:rPr>
              <a:t>valvula sinus </a:t>
            </a:r>
            <a:r>
              <a:rPr lang="cs-CZ" sz="2400" dirty="0" err="1">
                <a:solidFill>
                  <a:srgbClr val="FFFF00"/>
                </a:solidFill>
              </a:rPr>
              <a:t>coronarii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i="1" dirty="0" err="1">
                <a:solidFill>
                  <a:srgbClr val="FFFF00"/>
                </a:solidFill>
              </a:rPr>
              <a:t>Thebesii</a:t>
            </a:r>
            <a:endParaRPr lang="cs-CZ" sz="24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err="1">
                <a:solidFill>
                  <a:srgbClr val="FFFF00"/>
                </a:solidFill>
              </a:rPr>
              <a:t>trigonum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nodi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atrioventricularis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i="1" dirty="0" err="1">
                <a:solidFill>
                  <a:srgbClr val="FFFF00"/>
                </a:solidFill>
              </a:rPr>
              <a:t>Kochi</a:t>
            </a:r>
            <a:endParaRPr lang="cs-CZ" sz="24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err="1">
                <a:solidFill>
                  <a:srgbClr val="FFFF00"/>
                </a:solidFill>
              </a:rPr>
              <a:t>noduli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i="1" dirty="0" err="1">
                <a:solidFill>
                  <a:srgbClr val="FFFF00"/>
                </a:solidFill>
              </a:rPr>
              <a:t>Aranzii</a:t>
            </a:r>
            <a:endParaRPr lang="cs-CZ" sz="24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1800" dirty="0" err="1">
                <a:solidFill>
                  <a:srgbClr val="FFFF00"/>
                </a:solidFill>
              </a:rPr>
              <a:t>falx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dirty="0" err="1">
                <a:solidFill>
                  <a:srgbClr val="FFFF00"/>
                </a:solidFill>
              </a:rPr>
              <a:t>septi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i="1" dirty="0" err="1">
                <a:solidFill>
                  <a:srgbClr val="FFFF00"/>
                </a:solidFill>
              </a:rPr>
              <a:t>Parchappei</a:t>
            </a:r>
            <a:r>
              <a:rPr lang="cs-CZ" sz="1800" dirty="0">
                <a:solidFill>
                  <a:srgbClr val="FFFF00"/>
                </a:solidFill>
              </a:rPr>
              <a:t> (=valvula </a:t>
            </a:r>
            <a:r>
              <a:rPr lang="cs-CZ" sz="1800" dirty="0" err="1">
                <a:solidFill>
                  <a:srgbClr val="FFFF00"/>
                </a:solidFill>
              </a:rPr>
              <a:t>foraminis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dirty="0" err="1">
                <a:solidFill>
                  <a:srgbClr val="FFFF00"/>
                </a:solidFill>
              </a:rPr>
              <a:t>ovalis</a:t>
            </a:r>
            <a:r>
              <a:rPr lang="cs-CZ" sz="1800" dirty="0">
                <a:solidFill>
                  <a:srgbClr val="FFFF00"/>
                </a:solidFill>
              </a:rPr>
              <a:t>)</a:t>
            </a:r>
            <a:endParaRPr lang="cs-CZ" sz="24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rgbClr val="FFFF00"/>
                </a:solidFill>
              </a:rPr>
              <a:t>sinus </a:t>
            </a:r>
            <a:r>
              <a:rPr lang="cs-CZ" sz="2400" b="1" dirty="0" err="1">
                <a:solidFill>
                  <a:srgbClr val="FFFF00"/>
                </a:solidFill>
              </a:rPr>
              <a:t>aortae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Valsalvae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err="1">
                <a:solidFill>
                  <a:srgbClr val="FFFF00"/>
                </a:solidFill>
              </a:rPr>
              <a:t>tendo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valvulae</a:t>
            </a:r>
            <a:r>
              <a:rPr lang="cs-CZ" sz="2400" dirty="0">
                <a:solidFill>
                  <a:srgbClr val="FFFF00"/>
                </a:solidFill>
              </a:rPr>
              <a:t> v. </a:t>
            </a:r>
            <a:r>
              <a:rPr lang="cs-CZ" sz="2400" dirty="0" err="1">
                <a:solidFill>
                  <a:srgbClr val="FFFF00"/>
                </a:solidFill>
              </a:rPr>
              <a:t>cavae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inferioris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i="1" dirty="0" err="1">
                <a:solidFill>
                  <a:srgbClr val="FFFF00"/>
                </a:solidFill>
              </a:rPr>
              <a:t>Todaroi</a:t>
            </a:r>
            <a:endParaRPr lang="cs-CZ" sz="24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i="1" dirty="0" err="1">
                <a:solidFill>
                  <a:srgbClr val="FFFF00"/>
                </a:solidFill>
              </a:rPr>
              <a:t>Vieussens</a:t>
            </a:r>
            <a:r>
              <a:rPr lang="cs-CZ" sz="2400" i="1" dirty="0">
                <a:solidFill>
                  <a:srgbClr val="FFFF00"/>
                </a:solidFill>
              </a:rPr>
              <a:t>‘</a:t>
            </a:r>
            <a:r>
              <a:rPr lang="cs-CZ" sz="2400" dirty="0">
                <a:solidFill>
                  <a:srgbClr val="FFFF00"/>
                </a:solidFill>
              </a:rPr>
              <a:t> ring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FF00"/>
                </a:solidFill>
              </a:rPr>
              <a:t>v. </a:t>
            </a:r>
            <a:r>
              <a:rPr lang="cs-CZ" sz="2400" dirty="0" err="1">
                <a:solidFill>
                  <a:srgbClr val="FFFF00"/>
                </a:solidFill>
              </a:rPr>
              <a:t>obliqua</a:t>
            </a:r>
            <a:r>
              <a:rPr lang="cs-CZ" sz="2400" dirty="0">
                <a:solidFill>
                  <a:srgbClr val="FFFF00"/>
                </a:solidFill>
              </a:rPr>
              <a:t> atrii </a:t>
            </a:r>
            <a:r>
              <a:rPr lang="cs-CZ" sz="2400" dirty="0" err="1">
                <a:solidFill>
                  <a:srgbClr val="FFFF00"/>
                </a:solidFill>
              </a:rPr>
              <a:t>sinistri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i="1" dirty="0" err="1">
                <a:solidFill>
                  <a:srgbClr val="FFFF00"/>
                </a:solidFill>
              </a:rPr>
              <a:t>Marshalli</a:t>
            </a:r>
            <a:endParaRPr lang="cs-CZ" sz="24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err="1">
                <a:solidFill>
                  <a:srgbClr val="FFFF00"/>
                </a:solidFill>
              </a:rPr>
              <a:t>vv</a:t>
            </a:r>
            <a:r>
              <a:rPr lang="cs-CZ" sz="2400" dirty="0">
                <a:solidFill>
                  <a:srgbClr val="FFFF00"/>
                </a:solidFill>
              </a:rPr>
              <a:t>. </a:t>
            </a:r>
            <a:r>
              <a:rPr lang="cs-CZ" sz="2400" dirty="0" err="1">
                <a:solidFill>
                  <a:srgbClr val="FFFF00"/>
                </a:solidFill>
              </a:rPr>
              <a:t>cordis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minimae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i="1" dirty="0" err="1">
                <a:solidFill>
                  <a:srgbClr val="FFFF00"/>
                </a:solidFill>
              </a:rPr>
              <a:t>Thebesii</a:t>
            </a:r>
            <a:endParaRPr lang="cs-CZ" sz="24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i="1" dirty="0" err="1">
                <a:solidFill>
                  <a:srgbClr val="FFFF00"/>
                </a:solidFill>
              </a:rPr>
              <a:t>Head</a:t>
            </a:r>
            <a:r>
              <a:rPr lang="cs-CZ" sz="2400" b="1" dirty="0" err="1">
                <a:solidFill>
                  <a:srgbClr val="FFFF00"/>
                </a:solidFill>
              </a:rPr>
              <a:t>‘s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err="1">
                <a:solidFill>
                  <a:srgbClr val="FFFF00"/>
                </a:solidFill>
              </a:rPr>
              <a:t>zones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rgbClr val="FFFF00"/>
                </a:solidFill>
              </a:rPr>
              <a:t>Erbův bod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rgbClr val="FFFF00"/>
                </a:solidFill>
              </a:rPr>
              <a:t>nodus </a:t>
            </a:r>
            <a:r>
              <a:rPr lang="cs-CZ" sz="2400" b="1" dirty="0" err="1">
                <a:solidFill>
                  <a:srgbClr val="FFFF00"/>
                </a:solidFill>
              </a:rPr>
              <a:t>sinuatrialis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Keith-Flack</a:t>
            </a:r>
            <a:endParaRPr lang="cs-CZ" sz="2400" b="1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000" dirty="0" err="1">
                <a:solidFill>
                  <a:srgbClr val="FFFF00"/>
                </a:solidFill>
              </a:rPr>
              <a:t>fasciculus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i="1" dirty="0" err="1">
                <a:solidFill>
                  <a:srgbClr val="FFFF00"/>
                </a:solidFill>
              </a:rPr>
              <a:t>Bachmanni</a:t>
            </a:r>
            <a:endParaRPr lang="cs-CZ" sz="20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1800" dirty="0" err="1">
                <a:solidFill>
                  <a:srgbClr val="FFFF00"/>
                </a:solidFill>
              </a:rPr>
              <a:t>fasciculus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i="1" dirty="0" err="1">
                <a:solidFill>
                  <a:srgbClr val="FFFF00"/>
                </a:solidFill>
              </a:rPr>
              <a:t>Wenckebachi</a:t>
            </a:r>
            <a:endParaRPr lang="cs-CZ" sz="18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1800" dirty="0" err="1">
                <a:solidFill>
                  <a:srgbClr val="FFFF00"/>
                </a:solidFill>
              </a:rPr>
              <a:t>fasciculus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i="1" dirty="0" err="1">
                <a:solidFill>
                  <a:srgbClr val="FFFF00"/>
                </a:solidFill>
              </a:rPr>
              <a:t>Thoreli</a:t>
            </a:r>
            <a:endParaRPr lang="cs-CZ" sz="24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rgbClr val="FFFF00"/>
                </a:solidFill>
              </a:rPr>
              <a:t>nodus </a:t>
            </a:r>
            <a:r>
              <a:rPr lang="cs-CZ" sz="2400" b="1" dirty="0" err="1">
                <a:solidFill>
                  <a:srgbClr val="FFFF00"/>
                </a:solidFill>
              </a:rPr>
              <a:t>atrioventricularis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Aschoff-Tawara</a:t>
            </a:r>
            <a:endParaRPr lang="cs-CZ" sz="2400" b="1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err="1">
                <a:solidFill>
                  <a:srgbClr val="FFFF00"/>
                </a:solidFill>
              </a:rPr>
              <a:t>fasciculus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err="1">
                <a:solidFill>
                  <a:srgbClr val="FFFF00"/>
                </a:solidFill>
              </a:rPr>
              <a:t>atrioventricularis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i="1" dirty="0">
                <a:solidFill>
                  <a:srgbClr val="FFFF00"/>
                </a:solidFill>
              </a:rPr>
              <a:t>His</a:t>
            </a:r>
            <a:r>
              <a:rPr lang="cs-CZ" sz="2400" i="1" dirty="0">
                <a:solidFill>
                  <a:srgbClr val="FFFF00"/>
                </a:solidFill>
              </a:rPr>
              <a:t>, </a:t>
            </a:r>
            <a:r>
              <a:rPr lang="cs-CZ" sz="1800" i="1" dirty="0">
                <a:solidFill>
                  <a:srgbClr val="FFFF00"/>
                </a:solidFill>
              </a:rPr>
              <a:t>Kent, </a:t>
            </a:r>
            <a:r>
              <a:rPr lang="cs-CZ" sz="1800" i="1" dirty="0" err="1">
                <a:solidFill>
                  <a:srgbClr val="FFFF00"/>
                </a:solidFill>
              </a:rPr>
              <a:t>Gaskell</a:t>
            </a:r>
            <a:endParaRPr lang="cs-CZ" sz="24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err="1">
                <a:solidFill>
                  <a:srgbClr val="FFFF00"/>
                </a:solidFill>
              </a:rPr>
              <a:t>crus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err="1">
                <a:solidFill>
                  <a:srgbClr val="FFFF00"/>
                </a:solidFill>
              </a:rPr>
              <a:t>fasciculi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err="1">
                <a:solidFill>
                  <a:srgbClr val="FFFF00"/>
                </a:solidFill>
              </a:rPr>
              <a:t>atrioventricularis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Tawara</a:t>
            </a:r>
            <a:endParaRPr lang="cs-CZ" sz="2400" b="1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err="1">
                <a:solidFill>
                  <a:srgbClr val="FFFF00"/>
                </a:solidFill>
              </a:rPr>
              <a:t>rami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err="1">
                <a:solidFill>
                  <a:srgbClr val="FFFF00"/>
                </a:solidFill>
              </a:rPr>
              <a:t>subendocardiales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i="1" dirty="0">
                <a:solidFill>
                  <a:srgbClr val="FFFF00"/>
                </a:solidFill>
              </a:rPr>
              <a:t>Purkyně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 err="1">
                <a:solidFill>
                  <a:srgbClr val="FFFF00"/>
                </a:solidFill>
              </a:rPr>
              <a:t>fasciculus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dirty="0" err="1">
                <a:solidFill>
                  <a:srgbClr val="FFFF00"/>
                </a:solidFill>
              </a:rPr>
              <a:t>accessorius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i="1" dirty="0" err="1">
                <a:solidFill>
                  <a:srgbClr val="FFFF00"/>
                </a:solidFill>
              </a:rPr>
              <a:t>Kenti</a:t>
            </a:r>
            <a:endParaRPr lang="cs-CZ" sz="18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1800" i="1" dirty="0" err="1">
                <a:solidFill>
                  <a:srgbClr val="FFFF00"/>
                </a:solidFill>
              </a:rPr>
              <a:t>Holzknecht‘</a:t>
            </a:r>
            <a:r>
              <a:rPr lang="cs-CZ" sz="1800" dirty="0" err="1">
                <a:solidFill>
                  <a:srgbClr val="FFFF00"/>
                </a:solidFill>
              </a:rPr>
              <a:t>s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dirty="0" err="1">
                <a:solidFill>
                  <a:srgbClr val="FFFF00"/>
                </a:solidFill>
              </a:rPr>
              <a:t>field</a:t>
            </a:r>
            <a:endParaRPr lang="cs-CZ" sz="18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err="1">
                <a:solidFill>
                  <a:srgbClr val="FFFF00"/>
                </a:solidFill>
              </a:rPr>
              <a:t>ductus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Cuvieri</a:t>
            </a:r>
            <a:r>
              <a:rPr lang="cs-CZ" sz="2400" dirty="0">
                <a:solidFill>
                  <a:srgbClr val="FFFF00"/>
                </a:solidFill>
              </a:rPr>
              <a:t> ( = v. </a:t>
            </a:r>
            <a:r>
              <a:rPr lang="cs-CZ" sz="2400" dirty="0" err="1">
                <a:solidFill>
                  <a:srgbClr val="FFFF00"/>
                </a:solidFill>
              </a:rPr>
              <a:t>cardinalis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communis</a:t>
            </a:r>
            <a:r>
              <a:rPr lang="cs-CZ" sz="2400" dirty="0">
                <a:solidFill>
                  <a:srgbClr val="FFFF00"/>
                </a:solidFill>
              </a:rPr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56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543800" cy="9144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Stavba srdce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340768"/>
            <a:ext cx="3744416" cy="32507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err="1" smtClean="0">
                <a:solidFill>
                  <a:srgbClr val="FFFF00"/>
                </a:solidFill>
              </a:rPr>
              <a:t>Pericardium</a:t>
            </a:r>
            <a:r>
              <a:rPr lang="cs-CZ" sz="3200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err="1" smtClean="0">
                <a:solidFill>
                  <a:srgbClr val="FFFF00"/>
                </a:solidFill>
              </a:rPr>
              <a:t>Myocardium</a:t>
            </a:r>
            <a:r>
              <a:rPr lang="cs-CZ" sz="3200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err="1" smtClean="0">
                <a:solidFill>
                  <a:srgbClr val="FFFF00"/>
                </a:solidFill>
              </a:rPr>
              <a:t>Endocardium</a:t>
            </a:r>
            <a:r>
              <a:rPr lang="cs-CZ" sz="3200" dirty="0" smtClean="0">
                <a:solidFill>
                  <a:srgbClr val="FFFF00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cs-CZ" sz="3000" dirty="0" smtClean="0">
                <a:solidFill>
                  <a:srgbClr val="FFFF00"/>
                </a:solidFill>
              </a:rPr>
              <a:t>srdeční chlopně </a:t>
            </a:r>
            <a:endParaRPr lang="cs-CZ" sz="3000" dirty="0">
              <a:solidFill>
                <a:srgbClr val="FFFF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92" y="1556792"/>
            <a:ext cx="210239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90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543800" cy="914400"/>
          </a:xfrm>
        </p:spPr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Pericardium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4" name="Picture 7" descr="srdce_perikar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14934" r="6953"/>
          <a:stretch>
            <a:fillRect/>
          </a:stretch>
        </p:blipFill>
        <p:spPr>
          <a:xfrm>
            <a:off x="4786312" y="1889125"/>
            <a:ext cx="4357688" cy="4968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 descr="srdce_perikard_sinus_transvesu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2028" r="4739" b="3969"/>
          <a:stretch>
            <a:fillRect/>
          </a:stretch>
        </p:blipFill>
        <p:spPr>
          <a:xfrm>
            <a:off x="0" y="2752725"/>
            <a:ext cx="2971800" cy="4105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4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543800" cy="914400"/>
          </a:xfrm>
        </p:spPr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Pericardium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83568" y="1268760"/>
            <a:ext cx="75623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u="sng" dirty="0" err="1" smtClean="0">
                <a:solidFill>
                  <a:srgbClr val="FFFF00"/>
                </a:solidFill>
                <a:latin typeface="+mn-lt"/>
              </a:rPr>
              <a:t>Pericardium</a:t>
            </a:r>
            <a:r>
              <a:rPr lang="cs-CZ" sz="2800" u="sng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cs-CZ" sz="2800" u="sng" dirty="0" err="1" smtClean="0">
                <a:solidFill>
                  <a:srgbClr val="FFFF00"/>
                </a:solidFill>
                <a:latin typeface="+mn-lt"/>
              </a:rPr>
              <a:t>fibrosum</a:t>
            </a:r>
            <a:r>
              <a:rPr lang="cs-CZ" sz="2800" u="sng" dirty="0" smtClean="0">
                <a:solidFill>
                  <a:srgbClr val="FFFF00"/>
                </a:solidFill>
                <a:latin typeface="+mn-lt"/>
              </a:rPr>
              <a:t> </a:t>
            </a:r>
            <a:endParaRPr lang="cs-CZ" sz="2800" dirty="0" smtClean="0">
              <a:solidFill>
                <a:srgbClr val="FFFF00"/>
              </a:solidFill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ligg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.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phrenicopericardiaca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ligg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.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sternopericardiaca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membrana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bronchopericardiaca</a:t>
            </a:r>
            <a:r>
              <a:rPr lang="cs-CZ" sz="2800" u="sng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cs-CZ" sz="2800" u="sng" dirty="0" smtClean="0">
                <a:solidFill>
                  <a:srgbClr val="FFFF00"/>
                </a:solidFill>
                <a:latin typeface="+mn-lt"/>
              </a:rPr>
            </a:br>
            <a:endParaRPr lang="cs-CZ" sz="2800" u="sng" dirty="0" smtClean="0">
              <a:solidFill>
                <a:srgbClr val="FFFF00"/>
              </a:solidFill>
              <a:latin typeface="+mn-lt"/>
            </a:endParaRPr>
          </a:p>
          <a:p>
            <a:endParaRPr lang="cs-CZ" sz="2800" dirty="0">
              <a:solidFill>
                <a:srgbClr val="FFFF00"/>
              </a:solidFill>
              <a:latin typeface="+mn-lt"/>
            </a:endParaRPr>
          </a:p>
          <a:p>
            <a:endParaRPr lang="cs-CZ" sz="2800" dirty="0" smtClean="0">
              <a:solidFill>
                <a:srgbClr val="FFFF00"/>
              </a:solidFill>
              <a:latin typeface="+mn-lt"/>
            </a:endParaRPr>
          </a:p>
          <a:p>
            <a:r>
              <a:rPr lang="cs-CZ" sz="2800" u="sng" dirty="0" err="1" smtClean="0">
                <a:solidFill>
                  <a:srgbClr val="FFFF00"/>
                </a:solidFill>
                <a:latin typeface="+mn-lt"/>
              </a:rPr>
              <a:t>Pericardium</a:t>
            </a:r>
            <a:r>
              <a:rPr lang="cs-CZ" sz="2800" u="sng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cs-CZ" sz="2800" u="sng" dirty="0" err="1" smtClean="0">
                <a:solidFill>
                  <a:srgbClr val="FFFF00"/>
                </a:solidFill>
                <a:latin typeface="+mn-lt"/>
              </a:rPr>
              <a:t>serosum</a:t>
            </a:r>
            <a:endParaRPr lang="cs-CZ" sz="2800" u="sng" dirty="0">
              <a:solidFill>
                <a:srgbClr val="FFFF00"/>
              </a:solidFill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parietální list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perikardová dutina (tekutina cca 20 ml)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viscerální list	(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epicardium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)</a:t>
            </a:r>
            <a:endParaRPr lang="cs-CZ" dirty="0">
              <a:latin typeface="+mn-lt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-1"/>
            <a:ext cx="2843808" cy="321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71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543800" cy="914400"/>
          </a:xfrm>
        </p:spPr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Pericardium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4642"/>
            <a:ext cx="3599700" cy="3769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78382"/>
            <a:ext cx="4155427" cy="377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83568" y="1268760"/>
            <a:ext cx="756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Sinus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transversus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 </a:t>
            </a:r>
          </a:p>
          <a:p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Sinus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obliquus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 </a:t>
            </a:r>
          </a:p>
          <a:p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Porta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venarum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 (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vv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.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cavae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 +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vv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.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pulmonales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 </a:t>
            </a:r>
          </a:p>
          <a:p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Porta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arteriarum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 (aorta +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truncus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  <a:latin typeface="+mn-lt"/>
              </a:rPr>
              <a:t>pulmonalis</a:t>
            </a:r>
            <a:r>
              <a:rPr lang="cs-CZ" sz="2800" dirty="0" smtClean="0">
                <a:solidFill>
                  <a:srgbClr val="FFFF00"/>
                </a:solidFill>
                <a:latin typeface="+mn-lt"/>
              </a:rPr>
              <a:t>)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794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rbanistický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681</Words>
  <Application>Microsoft Office PowerPoint</Application>
  <PresentationFormat>Předvádění na obrazovce (4:3)</PresentationFormat>
  <Paragraphs>242</Paragraphs>
  <Slides>50</Slides>
  <Notes>4</Notes>
  <HiddenSlides>0</HiddenSlides>
  <MMClips>6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50</vt:i4>
      </vt:variant>
    </vt:vector>
  </HeadingPairs>
  <TitlesOfParts>
    <vt:vector size="53" baseType="lpstr">
      <vt:lpstr>Motiv systému Office</vt:lpstr>
      <vt:lpstr>1_Motiv systému Office</vt:lpstr>
      <vt:lpstr>Urbanistický</vt:lpstr>
      <vt:lpstr>Srdce</vt:lpstr>
      <vt:lpstr>Modul IA</vt:lpstr>
      <vt:lpstr>Umístění srdce</vt:lpstr>
      <vt:lpstr>Přehled srdeční cirkulace</vt:lpstr>
      <vt:lpstr>Vývoj srdce</vt:lpstr>
      <vt:lpstr>Stavba srdce</vt:lpstr>
      <vt:lpstr>Pericardium</vt:lpstr>
      <vt:lpstr>Pericardium</vt:lpstr>
      <vt:lpstr>Pericardium</vt:lpstr>
      <vt:lpstr>Srdeční tamponáda</vt:lpstr>
      <vt:lpstr>Myocardium</vt:lpstr>
      <vt:lpstr>Endocardium</vt:lpstr>
      <vt:lpstr>Chlopně – poslechová místa</vt:lpstr>
      <vt:lpstr>Chlopně – poslechová místa</vt:lpstr>
      <vt:lpstr>Chlopenní náhrady</vt:lpstr>
      <vt:lpstr>Chlopenní náhrady</vt:lpstr>
      <vt:lpstr>Mitrální chlopeň</vt:lpstr>
      <vt:lpstr>Chlopně</vt:lpstr>
      <vt:lpstr>Převodní systém srdeční</vt:lpstr>
      <vt:lpstr>AV uzel</vt:lpstr>
      <vt:lpstr>Hisův svazek</vt:lpstr>
      <vt:lpstr>Prezentace aplikace PowerPoint</vt:lpstr>
      <vt:lpstr>Srdeční cyklus</vt:lpstr>
      <vt:lpstr>Inervace srdce</vt:lpstr>
      <vt:lpstr>Inervace srdce</vt:lpstr>
      <vt:lpstr>Koronární tepny</vt:lpstr>
      <vt:lpstr>Arteria coronaria dextra</vt:lpstr>
      <vt:lpstr>Arteria coronaria sinistra</vt:lpstr>
      <vt:lpstr>Pravotyp x levotyp</vt:lpstr>
      <vt:lpstr>Prezentace aplikace PowerPoint</vt:lpstr>
      <vt:lpstr>Koronarografie</vt:lpstr>
      <vt:lpstr>Koronarografie - LCA</vt:lpstr>
      <vt:lpstr>Koronarografie - RCA</vt:lpstr>
      <vt:lpstr>Koronarografie – RCA - uzávěr</vt:lpstr>
      <vt:lpstr>Koronarografie – RCA - uzávěr</vt:lpstr>
      <vt:lpstr>Koronarografie – RCA – uzávěr po implantaci stentu</vt:lpstr>
      <vt:lpstr>PCI (PTCA)</vt:lpstr>
      <vt:lpstr>Vývoj srdce</vt:lpstr>
      <vt:lpstr>Prezentace aplikace PowerPoint</vt:lpstr>
      <vt:lpstr>Prezentace aplikace PowerPoint</vt:lpstr>
      <vt:lpstr>Prezentace aplikace PowerPoint</vt:lpstr>
      <vt:lpstr>Septace komor</vt:lpstr>
      <vt:lpstr>Fetální oběh</vt:lpstr>
      <vt:lpstr>Novorozenec</vt:lpstr>
      <vt:lpstr>Vrozené vývojové vady srdce</vt:lpstr>
      <vt:lpstr>Prezentace aplikace PowerPoint</vt:lpstr>
      <vt:lpstr>Prezentace aplikace PowerPoint</vt:lpstr>
      <vt:lpstr>Prezentace aplikace PowerPoint</vt:lpstr>
      <vt:lpstr>Prezentace aplikace PowerPoint</vt:lpstr>
      <vt:lpstr>Eponyma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Srdce</dc:title>
  <dc:creator>Kulan</dc:creator>
  <cp:lastModifiedBy>Kulan</cp:lastModifiedBy>
  <cp:revision>33</cp:revision>
  <dcterms:created xsi:type="dcterms:W3CDTF">2011-10-11T23:38:10Z</dcterms:created>
  <dcterms:modified xsi:type="dcterms:W3CDTF">2011-10-20T02:58:00Z</dcterms:modified>
</cp:coreProperties>
</file>